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embeddings/oleObject4.bin" ContentType="application/vnd.openxmlformats-officedocument.oleObject"/>
  <Override PartName="/ppt/embeddings/oleObject5.bin" ContentType="application/vnd.openxmlformats-officedocument.oleObject"/>
  <Override PartName="/ppt/notesSlides/notesSlide10.xml" ContentType="application/vnd.openxmlformats-officedocument.presentationml.notesSlide+xml"/>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notesSlides/notesSlide11.xml" ContentType="application/vnd.openxmlformats-officedocument.presentationml.notesSlide+xml"/>
  <Override PartName="/ppt/embeddings/oleObject9.bin" ContentType="application/vnd.openxmlformats-officedocument.oleObject"/>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embeddings/oleObject10.bin" ContentType="application/vnd.openxmlformats-officedocument.oleObject"/>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embeddings/oleObject11.bin" ContentType="application/vnd.openxmlformats-officedocument.oleObject"/>
  <Override PartName="/ppt/embeddings/oleObject12.bin" ContentType="application/vnd.openxmlformats-officedocument.oleObject"/>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embeddings/oleObject13.bin" ContentType="application/vnd.openxmlformats-officedocument.oleObject"/>
  <Override PartName="/ppt/notesSlides/notesSlide16.xml" ContentType="application/vnd.openxmlformats-officedocument.presentationml.notesSlide+xml"/>
  <Override PartName="/ppt/embeddings/oleObject14.bin" ContentType="application/vnd.openxmlformats-officedocument.oleObject"/>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61" r:id="rId3"/>
    <p:sldId id="276" r:id="rId4"/>
    <p:sldId id="270" r:id="rId5"/>
    <p:sldId id="277" r:id="rId6"/>
    <p:sldId id="273" r:id="rId7"/>
    <p:sldId id="262" r:id="rId8"/>
    <p:sldId id="278" r:id="rId9"/>
    <p:sldId id="265" r:id="rId10"/>
    <p:sldId id="266" r:id="rId11"/>
    <p:sldId id="267" r:id="rId12"/>
    <p:sldId id="268" r:id="rId13"/>
    <p:sldId id="282" r:id="rId14"/>
    <p:sldId id="264" r:id="rId15"/>
    <p:sldId id="275" r:id="rId16"/>
    <p:sldId id="281" r:id="rId17"/>
    <p:sldId id="279" r:id="rId18"/>
    <p:sldId id="280" r:id="rId19"/>
    <p:sldId id="286" r:id="rId20"/>
    <p:sldId id="284" r:id="rId21"/>
    <p:sldId id="290" r:id="rId22"/>
    <p:sldId id="292" r:id="rId23"/>
    <p:sldId id="291" r:id="rId24"/>
    <p:sldId id="289" r:id="rId25"/>
    <p:sldId id="295" r:id="rId26"/>
    <p:sldId id="285" r:id="rId27"/>
    <p:sldId id="297" r:id="rId28"/>
    <p:sldId id="296" r:id="rId29"/>
    <p:sldId id="287" r:id="rId30"/>
    <p:sldId id="288" r:id="rId31"/>
    <p:sldId id="283" r:id="rId32"/>
    <p:sldId id="301" r:id="rId33"/>
    <p:sldId id="299" r:id="rId34"/>
    <p:sldId id="300" r:id="rId35"/>
    <p:sldId id="298" r:id="rId3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97" autoAdjust="0"/>
    <p:restoredTop sz="73585" autoAdjust="0"/>
  </p:normalViewPr>
  <p:slideViewPr>
    <p:cSldViewPr>
      <p:cViewPr varScale="1">
        <p:scale>
          <a:sx n="171" d="100"/>
          <a:sy n="171" d="100"/>
        </p:scale>
        <p:origin x="-120" y="-848"/>
      </p:cViewPr>
      <p:guideLst>
        <p:guide orient="horz" pos="1620"/>
        <p:guide pos="2880"/>
      </p:guideLst>
    </p:cSldViewPr>
  </p:slideViewPr>
  <p:outlineViewPr>
    <p:cViewPr>
      <p:scale>
        <a:sx n="33" d="100"/>
        <a:sy n="33" d="100"/>
      </p:scale>
      <p:origin x="0" y="0"/>
    </p:cViewPr>
  </p:outlineViewPr>
  <p:notesTextViewPr>
    <p:cViewPr>
      <p:scale>
        <a:sx n="185" d="100"/>
        <a:sy n="185"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E04E58-7999-8043-8E84-2E0F7E877E26}" type="doc">
      <dgm:prSet loTypeId="urn:microsoft.com/office/officeart/2005/8/layout/funnel1" loCatId="" qsTypeId="urn:microsoft.com/office/officeart/2005/8/quickstyle/simple4" qsCatId="simple" csTypeId="urn:microsoft.com/office/officeart/2005/8/colors/accent1_2" csCatId="accent1" phldr="1"/>
      <dgm:spPr/>
      <dgm:t>
        <a:bodyPr/>
        <a:lstStyle/>
        <a:p>
          <a:endParaRPr lang="en-US"/>
        </a:p>
      </dgm:t>
    </dgm:pt>
    <dgm:pt modelId="{839FAE88-ADCF-6243-B92B-1CDB31C398D4}">
      <dgm:prSet phldrT="[Text]" custT="1"/>
      <dgm:spPr/>
      <dgm:t>
        <a:bodyPr/>
        <a:lstStyle/>
        <a:p>
          <a:r>
            <a:rPr lang="en-US" sz="1900" dirty="0" err="1" smtClean="0">
              <a:solidFill>
                <a:schemeClr val="tx1"/>
              </a:solidFill>
            </a:rPr>
            <a:t>S</a:t>
          </a:r>
          <a:r>
            <a:rPr lang="en-US" sz="1900" baseline="-25000" dirty="0" err="1" smtClean="0">
              <a:solidFill>
                <a:schemeClr val="tx1"/>
              </a:solidFill>
            </a:rPr>
            <a:t>stem</a:t>
          </a:r>
          <a:endParaRPr lang="en-US" sz="1900" baseline="-25000" dirty="0"/>
        </a:p>
      </dgm:t>
    </dgm:pt>
    <dgm:pt modelId="{5BA2F043-1517-E742-AC27-C7B58C5F0D1F}" type="parTrans" cxnId="{36563355-016D-F34B-AD8D-D70CA7FB1355}">
      <dgm:prSet/>
      <dgm:spPr/>
      <dgm:t>
        <a:bodyPr/>
        <a:lstStyle/>
        <a:p>
          <a:endParaRPr lang="en-US"/>
        </a:p>
      </dgm:t>
    </dgm:pt>
    <dgm:pt modelId="{702811C2-F2B9-AA4C-84C2-75BEB3A966D9}" type="sibTrans" cxnId="{36563355-016D-F34B-AD8D-D70CA7FB1355}">
      <dgm:prSet/>
      <dgm:spPr/>
      <dgm:t>
        <a:bodyPr/>
        <a:lstStyle/>
        <a:p>
          <a:endParaRPr lang="en-US"/>
        </a:p>
      </dgm:t>
    </dgm:pt>
    <dgm:pt modelId="{8A7D95A8-E5DB-8D48-B611-5CF01F22778F}">
      <dgm:prSet phldrT="[Text]"/>
      <dgm:spPr/>
      <dgm:t>
        <a:bodyPr/>
        <a:lstStyle/>
        <a:p>
          <a:r>
            <a:rPr lang="en-US" dirty="0" err="1" smtClean="0">
              <a:solidFill>
                <a:schemeClr val="tx1"/>
              </a:solidFill>
            </a:rPr>
            <a:t>S</a:t>
          </a:r>
          <a:r>
            <a:rPr lang="en-US" baseline="-25000" dirty="0" err="1" smtClean="0">
              <a:solidFill>
                <a:schemeClr val="tx1"/>
              </a:solidFill>
            </a:rPr>
            <a:t>leaf</a:t>
          </a:r>
          <a:endParaRPr lang="en-US" dirty="0"/>
        </a:p>
      </dgm:t>
    </dgm:pt>
    <dgm:pt modelId="{7E8A4F4F-44F9-B447-AF38-A01BAF327142}" type="sibTrans" cxnId="{B88F6ADE-6BE5-A14E-B36F-973DFE4A8AD6}">
      <dgm:prSet/>
      <dgm:spPr/>
      <dgm:t>
        <a:bodyPr/>
        <a:lstStyle/>
        <a:p>
          <a:endParaRPr lang="en-US"/>
        </a:p>
      </dgm:t>
    </dgm:pt>
    <dgm:pt modelId="{B003B388-11BB-5948-ADE3-CC3C25065886}" type="parTrans" cxnId="{B88F6ADE-6BE5-A14E-B36F-973DFE4A8AD6}">
      <dgm:prSet/>
      <dgm:spPr/>
      <dgm:t>
        <a:bodyPr/>
        <a:lstStyle/>
        <a:p>
          <a:endParaRPr lang="en-US"/>
        </a:p>
      </dgm:t>
    </dgm:pt>
    <dgm:pt modelId="{626C5117-6D08-9046-BF58-F9DD5DC347B3}">
      <dgm:prSet phldrT="[Text]"/>
      <dgm:spPr/>
      <dgm:t>
        <a:bodyPr/>
        <a:lstStyle/>
        <a:p>
          <a:r>
            <a:rPr lang="en-US" dirty="0" err="1" smtClean="0">
              <a:solidFill>
                <a:schemeClr val="tx1"/>
              </a:solidFill>
            </a:rPr>
            <a:t>S</a:t>
          </a:r>
          <a:r>
            <a:rPr lang="en-US" baseline="-25000" dirty="0" err="1" smtClean="0">
              <a:solidFill>
                <a:schemeClr val="tx1"/>
              </a:solidFill>
            </a:rPr>
            <a:t>root</a:t>
          </a:r>
          <a:endParaRPr lang="en-US" baseline="-25000" dirty="0"/>
        </a:p>
      </dgm:t>
    </dgm:pt>
    <dgm:pt modelId="{76747E1B-DF5C-B84E-88C4-26CEDE16EFFE}" type="sibTrans" cxnId="{FC1EC028-A377-3742-8479-5DEDAA15A5BD}">
      <dgm:prSet/>
      <dgm:spPr/>
      <dgm:t>
        <a:bodyPr/>
        <a:lstStyle/>
        <a:p>
          <a:endParaRPr lang="en-US"/>
        </a:p>
      </dgm:t>
    </dgm:pt>
    <dgm:pt modelId="{0A54C34F-A6A9-3848-B2FF-CB0312B32849}" type="parTrans" cxnId="{FC1EC028-A377-3742-8479-5DEDAA15A5BD}">
      <dgm:prSet/>
      <dgm:spPr/>
      <dgm:t>
        <a:bodyPr/>
        <a:lstStyle/>
        <a:p>
          <a:endParaRPr lang="en-US"/>
        </a:p>
      </dgm:t>
    </dgm:pt>
    <dgm:pt modelId="{AB389A4D-02D4-7F45-9BD0-25AD0D091F52}">
      <dgm:prSet phldrT="[Text]" custT="1"/>
      <dgm:spPr/>
      <dgm:t>
        <a:bodyPr/>
        <a:lstStyle/>
        <a:p>
          <a:endParaRPr lang="en-US" sz="1600" dirty="0"/>
        </a:p>
      </dgm:t>
    </dgm:pt>
    <dgm:pt modelId="{82D893C1-AF81-4244-8FF5-20127283A888}" type="sibTrans" cxnId="{2BBBF1F1-87A0-0643-955C-78C762850723}">
      <dgm:prSet/>
      <dgm:spPr/>
      <dgm:t>
        <a:bodyPr/>
        <a:lstStyle/>
        <a:p>
          <a:endParaRPr lang="en-US"/>
        </a:p>
      </dgm:t>
    </dgm:pt>
    <dgm:pt modelId="{73D56CA8-9C87-9547-946D-69DB6E72F35C}" type="parTrans" cxnId="{2BBBF1F1-87A0-0643-955C-78C762850723}">
      <dgm:prSet/>
      <dgm:spPr/>
      <dgm:t>
        <a:bodyPr/>
        <a:lstStyle/>
        <a:p>
          <a:endParaRPr lang="en-US"/>
        </a:p>
      </dgm:t>
    </dgm:pt>
    <dgm:pt modelId="{19A4F2F5-AB2D-1341-A651-4F266C3E40DC}" type="pres">
      <dgm:prSet presAssocID="{AEE04E58-7999-8043-8E84-2E0F7E877E26}" presName="Name0" presStyleCnt="0">
        <dgm:presLayoutVars>
          <dgm:chMax val="4"/>
          <dgm:resizeHandles val="exact"/>
        </dgm:presLayoutVars>
      </dgm:prSet>
      <dgm:spPr/>
      <dgm:t>
        <a:bodyPr/>
        <a:lstStyle/>
        <a:p>
          <a:endParaRPr lang="en-US"/>
        </a:p>
      </dgm:t>
    </dgm:pt>
    <dgm:pt modelId="{A1996D88-CEB6-324F-A36E-351C42D5953E}" type="pres">
      <dgm:prSet presAssocID="{AEE04E58-7999-8043-8E84-2E0F7E877E26}" presName="ellipse" presStyleLbl="trBgShp" presStyleIdx="0" presStyleCnt="1"/>
      <dgm:spPr/>
    </dgm:pt>
    <dgm:pt modelId="{528DA2ED-343E-0944-A226-7D8D2CFCB831}" type="pres">
      <dgm:prSet presAssocID="{AEE04E58-7999-8043-8E84-2E0F7E877E26}" presName="arrow1" presStyleLbl="fgShp" presStyleIdx="0" presStyleCnt="1" custLinFactNeighborX="11910" custLinFactNeighborY="-27582"/>
      <dgm:spPr/>
    </dgm:pt>
    <dgm:pt modelId="{727E6031-1AE0-3E43-A198-CB42DB04A24E}" type="pres">
      <dgm:prSet presAssocID="{AEE04E58-7999-8043-8E84-2E0F7E877E26}" presName="rectangle" presStyleLbl="revTx" presStyleIdx="0" presStyleCnt="1" custLinFactNeighborX="2381" custLinFactNeighborY="-23172">
        <dgm:presLayoutVars>
          <dgm:bulletEnabled val="1"/>
        </dgm:presLayoutVars>
      </dgm:prSet>
      <dgm:spPr/>
      <dgm:t>
        <a:bodyPr/>
        <a:lstStyle/>
        <a:p>
          <a:endParaRPr lang="en-US"/>
        </a:p>
      </dgm:t>
    </dgm:pt>
    <dgm:pt modelId="{292DE759-A602-2842-B0FB-F056942AFCD7}" type="pres">
      <dgm:prSet presAssocID="{839FAE88-ADCF-6243-B92B-1CDB31C398D4}" presName="item1" presStyleLbl="node1" presStyleIdx="0" presStyleCnt="3" custScaleX="131492" custLinFactNeighborY="-5816">
        <dgm:presLayoutVars>
          <dgm:bulletEnabled val="1"/>
        </dgm:presLayoutVars>
      </dgm:prSet>
      <dgm:spPr/>
      <dgm:t>
        <a:bodyPr/>
        <a:lstStyle/>
        <a:p>
          <a:endParaRPr lang="en-US"/>
        </a:p>
      </dgm:t>
    </dgm:pt>
    <dgm:pt modelId="{DAFAD06E-38E6-5C47-AF4C-51D6195C8620}" type="pres">
      <dgm:prSet presAssocID="{626C5117-6D08-9046-BF58-F9DD5DC347B3}" presName="item2" presStyleLbl="node1" presStyleIdx="1" presStyleCnt="3" custScaleX="122223" custLinFactNeighborX="7937" custLinFactNeighborY="-21270">
        <dgm:presLayoutVars>
          <dgm:bulletEnabled val="1"/>
        </dgm:presLayoutVars>
      </dgm:prSet>
      <dgm:spPr/>
      <dgm:t>
        <a:bodyPr/>
        <a:lstStyle/>
        <a:p>
          <a:endParaRPr lang="en-US"/>
        </a:p>
      </dgm:t>
    </dgm:pt>
    <dgm:pt modelId="{0F83D08B-25D9-3F4E-92C7-046278261FC4}" type="pres">
      <dgm:prSet presAssocID="{AB389A4D-02D4-7F45-9BD0-25AD0D091F52}" presName="item3" presStyleLbl="node1" presStyleIdx="2" presStyleCnt="3" custScaleX="128571" custLinFactNeighborX="35873">
        <dgm:presLayoutVars>
          <dgm:bulletEnabled val="1"/>
        </dgm:presLayoutVars>
      </dgm:prSet>
      <dgm:spPr/>
      <dgm:t>
        <a:bodyPr/>
        <a:lstStyle/>
        <a:p>
          <a:endParaRPr lang="en-US"/>
        </a:p>
      </dgm:t>
    </dgm:pt>
    <dgm:pt modelId="{41D63029-ACC1-B846-8586-9A78CC457B1B}" type="pres">
      <dgm:prSet presAssocID="{AEE04E58-7999-8043-8E84-2E0F7E877E26}" presName="funnel" presStyleLbl="trAlignAcc1" presStyleIdx="0" presStyleCnt="1" custLinFactNeighborX="2210" custLinFactNeighborY="-893"/>
      <dgm:spPr/>
    </dgm:pt>
  </dgm:ptLst>
  <dgm:cxnLst>
    <dgm:cxn modelId="{9C6686D9-69FC-684A-8BB9-01329188481C}" type="presOf" srcId="{626C5117-6D08-9046-BF58-F9DD5DC347B3}" destId="{292DE759-A602-2842-B0FB-F056942AFCD7}" srcOrd="0" destOrd="0" presId="urn:microsoft.com/office/officeart/2005/8/layout/funnel1"/>
    <dgm:cxn modelId="{B88F6ADE-6BE5-A14E-B36F-973DFE4A8AD6}" srcId="{AEE04E58-7999-8043-8E84-2E0F7E877E26}" destId="{8A7D95A8-E5DB-8D48-B611-5CF01F22778F}" srcOrd="0" destOrd="0" parTransId="{B003B388-11BB-5948-ADE3-CC3C25065886}" sibTransId="{7E8A4F4F-44F9-B447-AF38-A01BAF327142}"/>
    <dgm:cxn modelId="{36563355-016D-F34B-AD8D-D70CA7FB1355}" srcId="{AEE04E58-7999-8043-8E84-2E0F7E877E26}" destId="{839FAE88-ADCF-6243-B92B-1CDB31C398D4}" srcOrd="1" destOrd="0" parTransId="{5BA2F043-1517-E742-AC27-C7B58C5F0D1F}" sibTransId="{702811C2-F2B9-AA4C-84C2-75BEB3A966D9}"/>
    <dgm:cxn modelId="{944C743E-9A25-F64D-A723-DF708CBD2580}" type="presOf" srcId="{839FAE88-ADCF-6243-B92B-1CDB31C398D4}" destId="{DAFAD06E-38E6-5C47-AF4C-51D6195C8620}" srcOrd="0" destOrd="0" presId="urn:microsoft.com/office/officeart/2005/8/layout/funnel1"/>
    <dgm:cxn modelId="{B49A4D6A-B200-6F45-ADC9-8E414C286C81}" type="presOf" srcId="{AEE04E58-7999-8043-8E84-2E0F7E877E26}" destId="{19A4F2F5-AB2D-1341-A651-4F266C3E40DC}" srcOrd="0" destOrd="0" presId="urn:microsoft.com/office/officeart/2005/8/layout/funnel1"/>
    <dgm:cxn modelId="{0428D3C5-CF2C-5141-B0B1-D08EA8239ADA}" type="presOf" srcId="{AB389A4D-02D4-7F45-9BD0-25AD0D091F52}" destId="{727E6031-1AE0-3E43-A198-CB42DB04A24E}" srcOrd="0" destOrd="0" presId="urn:microsoft.com/office/officeart/2005/8/layout/funnel1"/>
    <dgm:cxn modelId="{2BBBF1F1-87A0-0643-955C-78C762850723}" srcId="{AEE04E58-7999-8043-8E84-2E0F7E877E26}" destId="{AB389A4D-02D4-7F45-9BD0-25AD0D091F52}" srcOrd="3" destOrd="0" parTransId="{73D56CA8-9C87-9547-946D-69DB6E72F35C}" sibTransId="{82D893C1-AF81-4244-8FF5-20127283A888}"/>
    <dgm:cxn modelId="{FC1EC028-A377-3742-8479-5DEDAA15A5BD}" srcId="{AEE04E58-7999-8043-8E84-2E0F7E877E26}" destId="{626C5117-6D08-9046-BF58-F9DD5DC347B3}" srcOrd="2" destOrd="0" parTransId="{0A54C34F-A6A9-3848-B2FF-CB0312B32849}" sibTransId="{76747E1B-DF5C-B84E-88C4-26CEDE16EFFE}"/>
    <dgm:cxn modelId="{21DA106D-3045-EB4B-A67F-532849EFB4A9}" type="presOf" srcId="{8A7D95A8-E5DB-8D48-B611-5CF01F22778F}" destId="{0F83D08B-25D9-3F4E-92C7-046278261FC4}" srcOrd="0" destOrd="0" presId="urn:microsoft.com/office/officeart/2005/8/layout/funnel1"/>
    <dgm:cxn modelId="{D45AFE3C-7220-244C-8477-1510CF9D9E0C}" type="presParOf" srcId="{19A4F2F5-AB2D-1341-A651-4F266C3E40DC}" destId="{A1996D88-CEB6-324F-A36E-351C42D5953E}" srcOrd="0" destOrd="0" presId="urn:microsoft.com/office/officeart/2005/8/layout/funnel1"/>
    <dgm:cxn modelId="{B89CEA36-902B-7D40-9A82-74AD2F862D6D}" type="presParOf" srcId="{19A4F2F5-AB2D-1341-A651-4F266C3E40DC}" destId="{528DA2ED-343E-0944-A226-7D8D2CFCB831}" srcOrd="1" destOrd="0" presId="urn:microsoft.com/office/officeart/2005/8/layout/funnel1"/>
    <dgm:cxn modelId="{D612A1AB-A5E3-9542-8613-705EE76651EC}" type="presParOf" srcId="{19A4F2F5-AB2D-1341-A651-4F266C3E40DC}" destId="{727E6031-1AE0-3E43-A198-CB42DB04A24E}" srcOrd="2" destOrd="0" presId="urn:microsoft.com/office/officeart/2005/8/layout/funnel1"/>
    <dgm:cxn modelId="{8F282948-B79A-704B-AA16-DE1D4CFC36A0}" type="presParOf" srcId="{19A4F2F5-AB2D-1341-A651-4F266C3E40DC}" destId="{292DE759-A602-2842-B0FB-F056942AFCD7}" srcOrd="3" destOrd="0" presId="urn:microsoft.com/office/officeart/2005/8/layout/funnel1"/>
    <dgm:cxn modelId="{DB04F75C-8037-2E4B-BE6A-8393255FBC16}" type="presParOf" srcId="{19A4F2F5-AB2D-1341-A651-4F266C3E40DC}" destId="{DAFAD06E-38E6-5C47-AF4C-51D6195C8620}" srcOrd="4" destOrd="0" presId="urn:microsoft.com/office/officeart/2005/8/layout/funnel1"/>
    <dgm:cxn modelId="{30FFFEA9-7A25-B949-9612-0287179BD6A5}" type="presParOf" srcId="{19A4F2F5-AB2D-1341-A651-4F266C3E40DC}" destId="{0F83D08B-25D9-3F4E-92C7-046278261FC4}" srcOrd="5" destOrd="0" presId="urn:microsoft.com/office/officeart/2005/8/layout/funnel1"/>
    <dgm:cxn modelId="{FC7D9424-8FAC-7441-9704-17169C6A8D60}" type="presParOf" srcId="{19A4F2F5-AB2D-1341-A651-4F266C3E40DC}" destId="{41D63029-ACC1-B846-8586-9A78CC457B1B}" srcOrd="6" destOrd="0" presId="urn:microsoft.com/office/officeart/2005/8/layout/funnel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E04E58-7999-8043-8E84-2E0F7E877E26}" type="doc">
      <dgm:prSet loTypeId="urn:microsoft.com/office/officeart/2005/8/layout/funnel1" loCatId="" qsTypeId="urn:microsoft.com/office/officeart/2005/8/quickstyle/simple4" qsCatId="simple" csTypeId="urn:microsoft.com/office/officeart/2005/8/colors/accent1_2" csCatId="accent1" phldr="1"/>
      <dgm:spPr/>
      <dgm:t>
        <a:bodyPr/>
        <a:lstStyle/>
        <a:p>
          <a:endParaRPr lang="en-US"/>
        </a:p>
      </dgm:t>
    </dgm:pt>
    <dgm:pt modelId="{839FAE88-ADCF-6243-B92B-1CDB31C398D4}">
      <dgm:prSet phldrT="[Text]" custT="1"/>
      <dgm:spPr/>
      <dgm:t>
        <a:bodyPr/>
        <a:lstStyle/>
        <a:p>
          <a:r>
            <a:rPr lang="en-US" sz="1900" dirty="0" err="1" smtClean="0">
              <a:solidFill>
                <a:schemeClr val="tx1"/>
              </a:solidFill>
            </a:rPr>
            <a:t>S</a:t>
          </a:r>
          <a:r>
            <a:rPr lang="en-US" sz="1900" baseline="-25000" dirty="0" err="1" smtClean="0">
              <a:solidFill>
                <a:schemeClr val="tx1"/>
              </a:solidFill>
            </a:rPr>
            <a:t>stem</a:t>
          </a:r>
          <a:endParaRPr lang="en-US" sz="1900" baseline="-25000" dirty="0"/>
        </a:p>
      </dgm:t>
    </dgm:pt>
    <dgm:pt modelId="{5BA2F043-1517-E742-AC27-C7B58C5F0D1F}" type="parTrans" cxnId="{36563355-016D-F34B-AD8D-D70CA7FB1355}">
      <dgm:prSet/>
      <dgm:spPr/>
      <dgm:t>
        <a:bodyPr/>
        <a:lstStyle/>
        <a:p>
          <a:endParaRPr lang="en-US"/>
        </a:p>
      </dgm:t>
    </dgm:pt>
    <dgm:pt modelId="{702811C2-F2B9-AA4C-84C2-75BEB3A966D9}" type="sibTrans" cxnId="{36563355-016D-F34B-AD8D-D70CA7FB1355}">
      <dgm:prSet/>
      <dgm:spPr/>
      <dgm:t>
        <a:bodyPr/>
        <a:lstStyle/>
        <a:p>
          <a:endParaRPr lang="en-US"/>
        </a:p>
      </dgm:t>
    </dgm:pt>
    <dgm:pt modelId="{8A7D95A8-E5DB-8D48-B611-5CF01F22778F}">
      <dgm:prSet phldrT="[Text]"/>
      <dgm:spPr/>
      <dgm:t>
        <a:bodyPr/>
        <a:lstStyle/>
        <a:p>
          <a:r>
            <a:rPr lang="en-US" dirty="0" err="1" smtClean="0">
              <a:solidFill>
                <a:schemeClr val="tx1"/>
              </a:solidFill>
            </a:rPr>
            <a:t>S</a:t>
          </a:r>
          <a:r>
            <a:rPr lang="en-US" baseline="-25000" dirty="0" err="1" smtClean="0">
              <a:solidFill>
                <a:schemeClr val="tx1"/>
              </a:solidFill>
            </a:rPr>
            <a:t>leaf</a:t>
          </a:r>
          <a:endParaRPr lang="en-US" dirty="0"/>
        </a:p>
      </dgm:t>
    </dgm:pt>
    <dgm:pt modelId="{7E8A4F4F-44F9-B447-AF38-A01BAF327142}" type="sibTrans" cxnId="{B88F6ADE-6BE5-A14E-B36F-973DFE4A8AD6}">
      <dgm:prSet/>
      <dgm:spPr/>
      <dgm:t>
        <a:bodyPr/>
        <a:lstStyle/>
        <a:p>
          <a:endParaRPr lang="en-US"/>
        </a:p>
      </dgm:t>
    </dgm:pt>
    <dgm:pt modelId="{B003B388-11BB-5948-ADE3-CC3C25065886}" type="parTrans" cxnId="{B88F6ADE-6BE5-A14E-B36F-973DFE4A8AD6}">
      <dgm:prSet/>
      <dgm:spPr/>
      <dgm:t>
        <a:bodyPr/>
        <a:lstStyle/>
        <a:p>
          <a:endParaRPr lang="en-US"/>
        </a:p>
      </dgm:t>
    </dgm:pt>
    <dgm:pt modelId="{626C5117-6D08-9046-BF58-F9DD5DC347B3}">
      <dgm:prSet phldrT="[Text]"/>
      <dgm:spPr/>
      <dgm:t>
        <a:bodyPr/>
        <a:lstStyle/>
        <a:p>
          <a:r>
            <a:rPr lang="en-US" dirty="0" err="1" smtClean="0">
              <a:solidFill>
                <a:schemeClr val="tx1"/>
              </a:solidFill>
            </a:rPr>
            <a:t>S</a:t>
          </a:r>
          <a:r>
            <a:rPr lang="en-US" baseline="-25000" dirty="0" err="1" smtClean="0">
              <a:solidFill>
                <a:schemeClr val="tx1"/>
              </a:solidFill>
            </a:rPr>
            <a:t>root</a:t>
          </a:r>
          <a:endParaRPr lang="en-US" baseline="-25000" dirty="0"/>
        </a:p>
      </dgm:t>
    </dgm:pt>
    <dgm:pt modelId="{76747E1B-DF5C-B84E-88C4-26CEDE16EFFE}" type="sibTrans" cxnId="{FC1EC028-A377-3742-8479-5DEDAA15A5BD}">
      <dgm:prSet/>
      <dgm:spPr/>
      <dgm:t>
        <a:bodyPr/>
        <a:lstStyle/>
        <a:p>
          <a:endParaRPr lang="en-US"/>
        </a:p>
      </dgm:t>
    </dgm:pt>
    <dgm:pt modelId="{0A54C34F-A6A9-3848-B2FF-CB0312B32849}" type="parTrans" cxnId="{FC1EC028-A377-3742-8479-5DEDAA15A5BD}">
      <dgm:prSet/>
      <dgm:spPr/>
      <dgm:t>
        <a:bodyPr/>
        <a:lstStyle/>
        <a:p>
          <a:endParaRPr lang="en-US"/>
        </a:p>
      </dgm:t>
    </dgm:pt>
    <dgm:pt modelId="{AB389A4D-02D4-7F45-9BD0-25AD0D091F52}">
      <dgm:prSet phldrT="[Text]" custT="1"/>
      <dgm:spPr/>
      <dgm:t>
        <a:bodyPr/>
        <a:lstStyle/>
        <a:p>
          <a:endParaRPr lang="en-US" sz="1600" dirty="0"/>
        </a:p>
      </dgm:t>
    </dgm:pt>
    <dgm:pt modelId="{82D893C1-AF81-4244-8FF5-20127283A888}" type="sibTrans" cxnId="{2BBBF1F1-87A0-0643-955C-78C762850723}">
      <dgm:prSet/>
      <dgm:spPr/>
      <dgm:t>
        <a:bodyPr/>
        <a:lstStyle/>
        <a:p>
          <a:endParaRPr lang="en-US"/>
        </a:p>
      </dgm:t>
    </dgm:pt>
    <dgm:pt modelId="{73D56CA8-9C87-9547-946D-69DB6E72F35C}" type="parTrans" cxnId="{2BBBF1F1-87A0-0643-955C-78C762850723}">
      <dgm:prSet/>
      <dgm:spPr/>
      <dgm:t>
        <a:bodyPr/>
        <a:lstStyle/>
        <a:p>
          <a:endParaRPr lang="en-US"/>
        </a:p>
      </dgm:t>
    </dgm:pt>
    <dgm:pt modelId="{19A4F2F5-AB2D-1341-A651-4F266C3E40DC}" type="pres">
      <dgm:prSet presAssocID="{AEE04E58-7999-8043-8E84-2E0F7E877E26}" presName="Name0" presStyleCnt="0">
        <dgm:presLayoutVars>
          <dgm:chMax val="4"/>
          <dgm:resizeHandles val="exact"/>
        </dgm:presLayoutVars>
      </dgm:prSet>
      <dgm:spPr/>
      <dgm:t>
        <a:bodyPr/>
        <a:lstStyle/>
        <a:p>
          <a:endParaRPr lang="en-US"/>
        </a:p>
      </dgm:t>
    </dgm:pt>
    <dgm:pt modelId="{A1996D88-CEB6-324F-A36E-351C42D5953E}" type="pres">
      <dgm:prSet presAssocID="{AEE04E58-7999-8043-8E84-2E0F7E877E26}" presName="ellipse" presStyleLbl="trBgShp" presStyleIdx="0" presStyleCnt="1"/>
      <dgm:spPr/>
    </dgm:pt>
    <dgm:pt modelId="{528DA2ED-343E-0944-A226-7D8D2CFCB831}" type="pres">
      <dgm:prSet presAssocID="{AEE04E58-7999-8043-8E84-2E0F7E877E26}" presName="arrow1" presStyleLbl="fgShp" presStyleIdx="0" presStyleCnt="1" custLinFactNeighborX="11910" custLinFactNeighborY="-27582"/>
      <dgm:spPr/>
    </dgm:pt>
    <dgm:pt modelId="{727E6031-1AE0-3E43-A198-CB42DB04A24E}" type="pres">
      <dgm:prSet presAssocID="{AEE04E58-7999-8043-8E84-2E0F7E877E26}" presName="rectangle" presStyleLbl="revTx" presStyleIdx="0" presStyleCnt="1" custLinFactNeighborX="2381" custLinFactNeighborY="-23172">
        <dgm:presLayoutVars>
          <dgm:bulletEnabled val="1"/>
        </dgm:presLayoutVars>
      </dgm:prSet>
      <dgm:spPr/>
      <dgm:t>
        <a:bodyPr/>
        <a:lstStyle/>
        <a:p>
          <a:endParaRPr lang="en-US"/>
        </a:p>
      </dgm:t>
    </dgm:pt>
    <dgm:pt modelId="{292DE759-A602-2842-B0FB-F056942AFCD7}" type="pres">
      <dgm:prSet presAssocID="{839FAE88-ADCF-6243-B92B-1CDB31C398D4}" presName="item1" presStyleLbl="node1" presStyleIdx="0" presStyleCnt="3" custScaleX="131492" custLinFactNeighborY="-5816">
        <dgm:presLayoutVars>
          <dgm:bulletEnabled val="1"/>
        </dgm:presLayoutVars>
      </dgm:prSet>
      <dgm:spPr/>
      <dgm:t>
        <a:bodyPr/>
        <a:lstStyle/>
        <a:p>
          <a:endParaRPr lang="en-US"/>
        </a:p>
      </dgm:t>
    </dgm:pt>
    <dgm:pt modelId="{DAFAD06E-38E6-5C47-AF4C-51D6195C8620}" type="pres">
      <dgm:prSet presAssocID="{626C5117-6D08-9046-BF58-F9DD5DC347B3}" presName="item2" presStyleLbl="node1" presStyleIdx="1" presStyleCnt="3" custScaleX="122223" custLinFactNeighborX="7937" custLinFactNeighborY="-21270">
        <dgm:presLayoutVars>
          <dgm:bulletEnabled val="1"/>
        </dgm:presLayoutVars>
      </dgm:prSet>
      <dgm:spPr/>
      <dgm:t>
        <a:bodyPr/>
        <a:lstStyle/>
        <a:p>
          <a:endParaRPr lang="en-US"/>
        </a:p>
      </dgm:t>
    </dgm:pt>
    <dgm:pt modelId="{0F83D08B-25D9-3F4E-92C7-046278261FC4}" type="pres">
      <dgm:prSet presAssocID="{AB389A4D-02D4-7F45-9BD0-25AD0D091F52}" presName="item3" presStyleLbl="node1" presStyleIdx="2" presStyleCnt="3" custScaleX="128571" custLinFactNeighborX="35873">
        <dgm:presLayoutVars>
          <dgm:bulletEnabled val="1"/>
        </dgm:presLayoutVars>
      </dgm:prSet>
      <dgm:spPr/>
      <dgm:t>
        <a:bodyPr/>
        <a:lstStyle/>
        <a:p>
          <a:endParaRPr lang="en-US"/>
        </a:p>
      </dgm:t>
    </dgm:pt>
    <dgm:pt modelId="{41D63029-ACC1-B846-8586-9A78CC457B1B}" type="pres">
      <dgm:prSet presAssocID="{AEE04E58-7999-8043-8E84-2E0F7E877E26}" presName="funnel" presStyleLbl="trAlignAcc1" presStyleIdx="0" presStyleCnt="1" custLinFactNeighborX="2210" custLinFactNeighborY="-893"/>
      <dgm:spPr/>
    </dgm:pt>
  </dgm:ptLst>
  <dgm:cxnLst>
    <dgm:cxn modelId="{A2859F32-C23B-5942-8842-74672EE8827B}" type="presOf" srcId="{839FAE88-ADCF-6243-B92B-1CDB31C398D4}" destId="{DAFAD06E-38E6-5C47-AF4C-51D6195C8620}" srcOrd="0" destOrd="0" presId="urn:microsoft.com/office/officeart/2005/8/layout/funnel1"/>
    <dgm:cxn modelId="{367B6C28-47C2-6A47-8B66-366081BC1251}" type="presOf" srcId="{AEE04E58-7999-8043-8E84-2E0F7E877E26}" destId="{19A4F2F5-AB2D-1341-A651-4F266C3E40DC}" srcOrd="0" destOrd="0" presId="urn:microsoft.com/office/officeart/2005/8/layout/funnel1"/>
    <dgm:cxn modelId="{B88F6ADE-6BE5-A14E-B36F-973DFE4A8AD6}" srcId="{AEE04E58-7999-8043-8E84-2E0F7E877E26}" destId="{8A7D95A8-E5DB-8D48-B611-5CF01F22778F}" srcOrd="0" destOrd="0" parTransId="{B003B388-11BB-5948-ADE3-CC3C25065886}" sibTransId="{7E8A4F4F-44F9-B447-AF38-A01BAF327142}"/>
    <dgm:cxn modelId="{36563355-016D-F34B-AD8D-D70CA7FB1355}" srcId="{AEE04E58-7999-8043-8E84-2E0F7E877E26}" destId="{839FAE88-ADCF-6243-B92B-1CDB31C398D4}" srcOrd="1" destOrd="0" parTransId="{5BA2F043-1517-E742-AC27-C7B58C5F0D1F}" sibTransId="{702811C2-F2B9-AA4C-84C2-75BEB3A966D9}"/>
    <dgm:cxn modelId="{0302AFDC-1456-3A47-BB3A-561CABE5A5FB}" type="presOf" srcId="{AB389A4D-02D4-7F45-9BD0-25AD0D091F52}" destId="{727E6031-1AE0-3E43-A198-CB42DB04A24E}" srcOrd="0" destOrd="0" presId="urn:microsoft.com/office/officeart/2005/8/layout/funnel1"/>
    <dgm:cxn modelId="{1BC7C6E9-C87F-C448-978F-19938CFD0C4E}" type="presOf" srcId="{8A7D95A8-E5DB-8D48-B611-5CF01F22778F}" destId="{0F83D08B-25D9-3F4E-92C7-046278261FC4}" srcOrd="0" destOrd="0" presId="urn:microsoft.com/office/officeart/2005/8/layout/funnel1"/>
    <dgm:cxn modelId="{D7B94197-03C9-6845-ABBB-BC4222C0B9DA}" type="presOf" srcId="{626C5117-6D08-9046-BF58-F9DD5DC347B3}" destId="{292DE759-A602-2842-B0FB-F056942AFCD7}" srcOrd="0" destOrd="0" presId="urn:microsoft.com/office/officeart/2005/8/layout/funnel1"/>
    <dgm:cxn modelId="{2BBBF1F1-87A0-0643-955C-78C762850723}" srcId="{AEE04E58-7999-8043-8E84-2E0F7E877E26}" destId="{AB389A4D-02D4-7F45-9BD0-25AD0D091F52}" srcOrd="3" destOrd="0" parTransId="{73D56CA8-9C87-9547-946D-69DB6E72F35C}" sibTransId="{82D893C1-AF81-4244-8FF5-20127283A888}"/>
    <dgm:cxn modelId="{FC1EC028-A377-3742-8479-5DEDAA15A5BD}" srcId="{AEE04E58-7999-8043-8E84-2E0F7E877E26}" destId="{626C5117-6D08-9046-BF58-F9DD5DC347B3}" srcOrd="2" destOrd="0" parTransId="{0A54C34F-A6A9-3848-B2FF-CB0312B32849}" sibTransId="{76747E1B-DF5C-B84E-88C4-26CEDE16EFFE}"/>
    <dgm:cxn modelId="{4482D042-EC1F-2944-B364-7B1C7FB3A435}" type="presParOf" srcId="{19A4F2F5-AB2D-1341-A651-4F266C3E40DC}" destId="{A1996D88-CEB6-324F-A36E-351C42D5953E}" srcOrd="0" destOrd="0" presId="urn:microsoft.com/office/officeart/2005/8/layout/funnel1"/>
    <dgm:cxn modelId="{3CB4B640-6532-6944-98F7-7FBF957CD48F}" type="presParOf" srcId="{19A4F2F5-AB2D-1341-A651-4F266C3E40DC}" destId="{528DA2ED-343E-0944-A226-7D8D2CFCB831}" srcOrd="1" destOrd="0" presId="urn:microsoft.com/office/officeart/2005/8/layout/funnel1"/>
    <dgm:cxn modelId="{AF295513-6D59-DF4D-9C8D-95059F3E5AEE}" type="presParOf" srcId="{19A4F2F5-AB2D-1341-A651-4F266C3E40DC}" destId="{727E6031-1AE0-3E43-A198-CB42DB04A24E}" srcOrd="2" destOrd="0" presId="urn:microsoft.com/office/officeart/2005/8/layout/funnel1"/>
    <dgm:cxn modelId="{310BEC30-AD71-3149-A5EA-A823CA8D0799}" type="presParOf" srcId="{19A4F2F5-AB2D-1341-A651-4F266C3E40DC}" destId="{292DE759-A602-2842-B0FB-F056942AFCD7}" srcOrd="3" destOrd="0" presId="urn:microsoft.com/office/officeart/2005/8/layout/funnel1"/>
    <dgm:cxn modelId="{2ACD478E-15EC-004E-A15C-3A8B1D5463D0}" type="presParOf" srcId="{19A4F2F5-AB2D-1341-A651-4F266C3E40DC}" destId="{DAFAD06E-38E6-5C47-AF4C-51D6195C8620}" srcOrd="4" destOrd="0" presId="urn:microsoft.com/office/officeart/2005/8/layout/funnel1"/>
    <dgm:cxn modelId="{0D913C15-EFB1-3A4C-997B-1F6EA284F92D}" type="presParOf" srcId="{19A4F2F5-AB2D-1341-A651-4F266C3E40DC}" destId="{0F83D08B-25D9-3F4E-92C7-046278261FC4}" srcOrd="5" destOrd="0" presId="urn:microsoft.com/office/officeart/2005/8/layout/funnel1"/>
    <dgm:cxn modelId="{707D5BE6-2F13-5942-BF8C-705CB96D7AEE}" type="presParOf" srcId="{19A4F2F5-AB2D-1341-A651-4F266C3E40DC}" destId="{41D63029-ACC1-B846-8586-9A78CC457B1B}" srcOrd="6" destOrd="0" presId="urn:microsoft.com/office/officeart/2005/8/layout/funnel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96D88-CEB6-324F-A36E-351C42D5953E}">
      <dsp:nvSpPr>
        <dsp:cNvPr id="0" name=""/>
        <dsp:cNvSpPr/>
      </dsp:nvSpPr>
      <dsp:spPr>
        <a:xfrm>
          <a:off x="768865" y="81909"/>
          <a:ext cx="1625580" cy="564542"/>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8DA2ED-343E-0944-A226-7D8D2CFCB831}">
      <dsp:nvSpPr>
        <dsp:cNvPr id="0" name=""/>
        <dsp:cNvSpPr/>
      </dsp:nvSpPr>
      <dsp:spPr>
        <a:xfrm>
          <a:off x="1464179" y="1408671"/>
          <a:ext cx="315035" cy="201622"/>
        </a:xfrm>
        <a:prstGeom prst="downArrow">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sp>
    <dsp:sp modelId="{727E6031-1AE0-3E43-A198-CB42DB04A24E}">
      <dsp:nvSpPr>
        <dsp:cNvPr id="0" name=""/>
        <dsp:cNvSpPr/>
      </dsp:nvSpPr>
      <dsp:spPr>
        <a:xfrm>
          <a:off x="864096" y="1537980"/>
          <a:ext cx="1512168" cy="3780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endParaRPr lang="en-US" sz="1600" kern="1200" dirty="0"/>
        </a:p>
      </dsp:txBody>
      <dsp:txXfrm>
        <a:off x="864096" y="1537980"/>
        <a:ext cx="1512168" cy="378042"/>
      </dsp:txXfrm>
    </dsp:sp>
    <dsp:sp modelId="{292DE759-A602-2842-B0FB-F056942AFCD7}">
      <dsp:nvSpPr>
        <dsp:cNvPr id="0" name=""/>
        <dsp:cNvSpPr/>
      </dsp:nvSpPr>
      <dsp:spPr>
        <a:xfrm>
          <a:off x="1270581" y="657072"/>
          <a:ext cx="745642" cy="567063"/>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900" kern="1200" dirty="0" err="1" smtClean="0">
              <a:solidFill>
                <a:schemeClr val="tx1"/>
              </a:solidFill>
            </a:rPr>
            <a:t>S</a:t>
          </a:r>
          <a:r>
            <a:rPr lang="en-US" sz="1900" kern="1200" baseline="-25000" dirty="0" err="1" smtClean="0">
              <a:solidFill>
                <a:schemeClr val="tx1"/>
              </a:solidFill>
            </a:rPr>
            <a:t>root</a:t>
          </a:r>
          <a:endParaRPr lang="en-US" sz="1900" kern="1200" baseline="-25000" dirty="0"/>
        </a:p>
      </dsp:txBody>
      <dsp:txXfrm>
        <a:off x="1379778" y="740116"/>
        <a:ext cx="527248" cy="400975"/>
      </dsp:txXfrm>
    </dsp:sp>
    <dsp:sp modelId="{DAFAD06E-38E6-5C47-AF4C-51D6195C8620}">
      <dsp:nvSpPr>
        <dsp:cNvPr id="0" name=""/>
        <dsp:cNvSpPr/>
      </dsp:nvSpPr>
      <dsp:spPr>
        <a:xfrm>
          <a:off x="936104" y="144015"/>
          <a:ext cx="693081" cy="567063"/>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900" kern="1200" dirty="0" err="1" smtClean="0">
              <a:solidFill>
                <a:schemeClr val="tx1"/>
              </a:solidFill>
            </a:rPr>
            <a:t>S</a:t>
          </a:r>
          <a:r>
            <a:rPr lang="en-US" sz="1900" kern="1200" baseline="-25000" dirty="0" err="1" smtClean="0">
              <a:solidFill>
                <a:schemeClr val="tx1"/>
              </a:solidFill>
            </a:rPr>
            <a:t>stem</a:t>
          </a:r>
          <a:endParaRPr lang="en-US" sz="1900" kern="1200" baseline="-25000" dirty="0"/>
        </a:p>
      </dsp:txBody>
      <dsp:txXfrm>
        <a:off x="1037603" y="227059"/>
        <a:ext cx="490083" cy="400975"/>
      </dsp:txXfrm>
    </dsp:sp>
    <dsp:sp modelId="{0F83D08B-25D9-3F4E-92C7-046278261FC4}">
      <dsp:nvSpPr>
        <dsp:cNvPr id="0" name=""/>
        <dsp:cNvSpPr/>
      </dsp:nvSpPr>
      <dsp:spPr>
        <a:xfrm>
          <a:off x="1656185" y="127526"/>
          <a:ext cx="729078" cy="567063"/>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900" kern="1200" dirty="0" err="1" smtClean="0">
              <a:solidFill>
                <a:schemeClr val="tx1"/>
              </a:solidFill>
            </a:rPr>
            <a:t>S</a:t>
          </a:r>
          <a:r>
            <a:rPr lang="en-US" sz="1900" kern="1200" baseline="-25000" dirty="0" err="1" smtClean="0">
              <a:solidFill>
                <a:schemeClr val="tx1"/>
              </a:solidFill>
            </a:rPr>
            <a:t>leaf</a:t>
          </a:r>
          <a:endParaRPr lang="en-US" sz="1900" kern="1200" dirty="0"/>
        </a:p>
      </dsp:txBody>
      <dsp:txXfrm>
        <a:off x="1762956" y="210570"/>
        <a:ext cx="515536" cy="400975"/>
      </dsp:txXfrm>
    </dsp:sp>
    <dsp:sp modelId="{41D63029-ACC1-B846-8586-9A78CC457B1B}">
      <dsp:nvSpPr>
        <dsp:cNvPr id="0" name=""/>
        <dsp:cNvSpPr/>
      </dsp:nvSpPr>
      <dsp:spPr>
        <a:xfrm>
          <a:off x="741066" y="0"/>
          <a:ext cx="1764196" cy="1411356"/>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96D88-CEB6-324F-A36E-351C42D5953E}">
      <dsp:nvSpPr>
        <dsp:cNvPr id="0" name=""/>
        <dsp:cNvSpPr/>
      </dsp:nvSpPr>
      <dsp:spPr>
        <a:xfrm>
          <a:off x="768865" y="81909"/>
          <a:ext cx="1625580" cy="564542"/>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8DA2ED-343E-0944-A226-7D8D2CFCB831}">
      <dsp:nvSpPr>
        <dsp:cNvPr id="0" name=""/>
        <dsp:cNvSpPr/>
      </dsp:nvSpPr>
      <dsp:spPr>
        <a:xfrm>
          <a:off x="1464179" y="1408671"/>
          <a:ext cx="315035" cy="201622"/>
        </a:xfrm>
        <a:prstGeom prst="downArrow">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sp>
    <dsp:sp modelId="{727E6031-1AE0-3E43-A198-CB42DB04A24E}">
      <dsp:nvSpPr>
        <dsp:cNvPr id="0" name=""/>
        <dsp:cNvSpPr/>
      </dsp:nvSpPr>
      <dsp:spPr>
        <a:xfrm>
          <a:off x="864096" y="1537980"/>
          <a:ext cx="1512168" cy="3780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endParaRPr lang="en-US" sz="1600" kern="1200" dirty="0"/>
        </a:p>
      </dsp:txBody>
      <dsp:txXfrm>
        <a:off x="864096" y="1537980"/>
        <a:ext cx="1512168" cy="378042"/>
      </dsp:txXfrm>
    </dsp:sp>
    <dsp:sp modelId="{292DE759-A602-2842-B0FB-F056942AFCD7}">
      <dsp:nvSpPr>
        <dsp:cNvPr id="0" name=""/>
        <dsp:cNvSpPr/>
      </dsp:nvSpPr>
      <dsp:spPr>
        <a:xfrm>
          <a:off x="1270581" y="657072"/>
          <a:ext cx="745642" cy="567063"/>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900" kern="1200" dirty="0" err="1" smtClean="0">
              <a:solidFill>
                <a:schemeClr val="tx1"/>
              </a:solidFill>
            </a:rPr>
            <a:t>S</a:t>
          </a:r>
          <a:r>
            <a:rPr lang="en-US" sz="1900" kern="1200" baseline="-25000" dirty="0" err="1" smtClean="0">
              <a:solidFill>
                <a:schemeClr val="tx1"/>
              </a:solidFill>
            </a:rPr>
            <a:t>root</a:t>
          </a:r>
          <a:endParaRPr lang="en-US" sz="1900" kern="1200" baseline="-25000" dirty="0"/>
        </a:p>
      </dsp:txBody>
      <dsp:txXfrm>
        <a:off x="1379778" y="740116"/>
        <a:ext cx="527248" cy="400975"/>
      </dsp:txXfrm>
    </dsp:sp>
    <dsp:sp modelId="{DAFAD06E-38E6-5C47-AF4C-51D6195C8620}">
      <dsp:nvSpPr>
        <dsp:cNvPr id="0" name=""/>
        <dsp:cNvSpPr/>
      </dsp:nvSpPr>
      <dsp:spPr>
        <a:xfrm>
          <a:off x="936104" y="144015"/>
          <a:ext cx="693081" cy="567063"/>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900" kern="1200" dirty="0" err="1" smtClean="0">
              <a:solidFill>
                <a:schemeClr val="tx1"/>
              </a:solidFill>
            </a:rPr>
            <a:t>S</a:t>
          </a:r>
          <a:r>
            <a:rPr lang="en-US" sz="1900" kern="1200" baseline="-25000" dirty="0" err="1" smtClean="0">
              <a:solidFill>
                <a:schemeClr val="tx1"/>
              </a:solidFill>
            </a:rPr>
            <a:t>stem</a:t>
          </a:r>
          <a:endParaRPr lang="en-US" sz="1900" kern="1200" baseline="-25000" dirty="0"/>
        </a:p>
      </dsp:txBody>
      <dsp:txXfrm>
        <a:off x="1037603" y="227059"/>
        <a:ext cx="490083" cy="400975"/>
      </dsp:txXfrm>
    </dsp:sp>
    <dsp:sp modelId="{0F83D08B-25D9-3F4E-92C7-046278261FC4}">
      <dsp:nvSpPr>
        <dsp:cNvPr id="0" name=""/>
        <dsp:cNvSpPr/>
      </dsp:nvSpPr>
      <dsp:spPr>
        <a:xfrm>
          <a:off x="1656185" y="127526"/>
          <a:ext cx="729078" cy="567063"/>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900" kern="1200" dirty="0" err="1" smtClean="0">
              <a:solidFill>
                <a:schemeClr val="tx1"/>
              </a:solidFill>
            </a:rPr>
            <a:t>S</a:t>
          </a:r>
          <a:r>
            <a:rPr lang="en-US" sz="1900" kern="1200" baseline="-25000" dirty="0" err="1" smtClean="0">
              <a:solidFill>
                <a:schemeClr val="tx1"/>
              </a:solidFill>
            </a:rPr>
            <a:t>leaf</a:t>
          </a:r>
          <a:endParaRPr lang="en-US" sz="1900" kern="1200" dirty="0"/>
        </a:p>
      </dsp:txBody>
      <dsp:txXfrm>
        <a:off x="1762956" y="210570"/>
        <a:ext cx="515536" cy="400975"/>
      </dsp:txXfrm>
    </dsp:sp>
    <dsp:sp modelId="{41D63029-ACC1-B846-8586-9A78CC457B1B}">
      <dsp:nvSpPr>
        <dsp:cNvPr id="0" name=""/>
        <dsp:cNvSpPr/>
      </dsp:nvSpPr>
      <dsp:spPr>
        <a:xfrm>
          <a:off x="741066" y="0"/>
          <a:ext cx="1764196" cy="1411356"/>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 Id="rId2" Type="http://schemas.openxmlformats.org/officeDocument/2006/relationships/image" Target="../media/image9.emf"/><Relationship Id="rId3"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 Id="rId2"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emf"/><Relationship Id="rId2" Type="http://schemas.openxmlformats.org/officeDocument/2006/relationships/image" Target="../media/image14.emf"/><Relationship Id="rId3" Type="http://schemas.openxmlformats.org/officeDocument/2006/relationships/image" Target="../media/image1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emf"/><Relationship Id="rId2" Type="http://schemas.openxmlformats.org/officeDocument/2006/relationships/image" Target="../media/image16.emf"/><Relationship Id="rId3" Type="http://schemas.openxmlformats.org/officeDocument/2006/relationships/image" Target="../media/image1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2A196E9-23DA-40C8-8729-A416F64D3FDA}" type="datetimeFigureOut">
              <a:rPr lang="en-AU" smtClean="0"/>
              <a:t>1/02/17</a:t>
            </a:fld>
            <a:endParaRPr lang="en-AU"/>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38BB264-6442-46C0-B15D-8B954A0DDF7F}" type="slidenum">
              <a:rPr lang="en-AU" smtClean="0"/>
              <a:t>‹#›</a:t>
            </a:fld>
            <a:endParaRPr lang="en-AU"/>
          </a:p>
        </p:txBody>
      </p:sp>
    </p:spTree>
    <p:extLst>
      <p:ext uri="{BB962C8B-B14F-4D97-AF65-F5344CB8AC3E}">
        <p14:creationId xmlns:p14="http://schemas.microsoft.com/office/powerpoint/2010/main" val="174103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smtClean="0"/>
              <a:t>I</a:t>
            </a:r>
            <a:r>
              <a:rPr lang="en-AU" baseline="0" dirty="0" smtClean="0"/>
              <a:t> was told that w</a:t>
            </a:r>
            <a:r>
              <a:rPr lang="en-AU" dirty="0" smtClean="0"/>
              <a:t>e </a:t>
            </a:r>
            <a:r>
              <a:rPr lang="en-US" dirty="0" smtClean="0"/>
              <a:t>are having a very informal</a:t>
            </a:r>
            <a:r>
              <a:rPr lang="en-AU" baseline="0" dirty="0" smtClean="0"/>
              <a:t> session here, and so as the title!</a:t>
            </a:r>
            <a:r>
              <a:rPr lang="en-AU" baseline="0" dirty="0" smtClean="0"/>
              <a:t>!</a:t>
            </a:r>
          </a:p>
          <a:p>
            <a:pPr marL="171450" indent="-171450">
              <a:buFont typeface="Arial" panose="020B0604020202020204" pitchFamily="34" charset="0"/>
              <a:buChar char="•"/>
            </a:pPr>
            <a:r>
              <a:rPr lang="en-AU" baseline="0" dirty="0" smtClean="0"/>
              <a:t>Now should </a:t>
            </a:r>
            <a:r>
              <a:rPr lang="en-AU" baseline="0" dirty="0" smtClean="0"/>
              <a:t>we enjoy all our available </a:t>
            </a:r>
            <a:r>
              <a:rPr lang="en-AU" baseline="0" dirty="0" smtClean="0"/>
              <a:t>foods </a:t>
            </a:r>
            <a:r>
              <a:rPr lang="en-AU" baseline="0" dirty="0" smtClean="0"/>
              <a:t>and grow </a:t>
            </a:r>
            <a:r>
              <a:rPr lang="en-AU" baseline="0" dirty="0" smtClean="0"/>
              <a:t>as far as we can</a:t>
            </a:r>
            <a:endParaRPr lang="en-AU" baseline="0" dirty="0" smtClean="0"/>
          </a:p>
          <a:p>
            <a:pPr marL="171450" indent="-171450">
              <a:buFont typeface="Arial" panose="020B0604020202020204" pitchFamily="34" charset="0"/>
              <a:buChar char="•"/>
            </a:pPr>
            <a:r>
              <a:rPr lang="en-AU" baseline="0" dirty="0" smtClean="0"/>
              <a:t>Or should we </a:t>
            </a:r>
            <a:r>
              <a:rPr lang="en-AU" baseline="0" dirty="0" smtClean="0"/>
              <a:t>save </a:t>
            </a:r>
            <a:r>
              <a:rPr lang="en-AU" baseline="0" dirty="0" smtClean="0"/>
              <a:t>a bit </a:t>
            </a:r>
            <a:r>
              <a:rPr lang="en-AU" baseline="0" dirty="0" smtClean="0"/>
              <a:t>for </a:t>
            </a:r>
            <a:r>
              <a:rPr lang="en-AU" baseline="0" dirty="0" smtClean="0"/>
              <a:t>upcoming days</a:t>
            </a:r>
          </a:p>
          <a:p>
            <a:pPr marL="171450" indent="-171450">
              <a:buFont typeface="Arial" panose="020B0604020202020204" pitchFamily="34" charset="0"/>
              <a:buChar char="•"/>
            </a:pPr>
            <a:r>
              <a:rPr lang="en-AU" baseline="0" dirty="0" smtClean="0"/>
              <a:t>Now the question is if </a:t>
            </a:r>
            <a:r>
              <a:rPr lang="en-AU" baseline="0" dirty="0" smtClean="0"/>
              <a:t>we do </a:t>
            </a:r>
            <a:r>
              <a:rPr lang="en-AU" baseline="0" dirty="0" smtClean="0"/>
              <a:t>store, then how </a:t>
            </a:r>
            <a:r>
              <a:rPr lang="en-AU" baseline="0" dirty="0" smtClean="0"/>
              <a:t>much and when should we store?</a:t>
            </a:r>
            <a:r>
              <a:rPr lang="en-AU" baseline="0" dirty="0" smtClean="0"/>
              <a: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smtClean="0"/>
              <a:t>Ok</a:t>
            </a:r>
            <a:r>
              <a:rPr lang="en-AU" baseline="0" dirty="0" smtClean="0"/>
              <a:t> now </a:t>
            </a:r>
            <a:r>
              <a:rPr lang="en-AU" dirty="0" smtClean="0"/>
              <a:t>come to the point an</a:t>
            </a:r>
            <a:r>
              <a:rPr lang="en-AU" baseline="0" dirty="0" smtClean="0"/>
              <a:t>d think </a:t>
            </a:r>
            <a:r>
              <a:rPr lang="en-AU" dirty="0" smtClean="0"/>
              <a:t>from plants perspective: whether they grow limitless or store a bit of carbon for the future</a:t>
            </a:r>
          </a:p>
          <a:p>
            <a:pPr marL="171450" indent="-171450">
              <a:buFont typeface="Arial" panose="020B0604020202020204" pitchFamily="34" charset="0"/>
              <a:buChar char="•"/>
            </a:pPr>
            <a:endParaRPr lang="en-AU" baseline="0" dirty="0" smtClean="0"/>
          </a:p>
        </p:txBody>
      </p:sp>
      <p:sp>
        <p:nvSpPr>
          <p:cNvPr id="4" name="Slide Number Placeholder 3"/>
          <p:cNvSpPr>
            <a:spLocks noGrp="1"/>
          </p:cNvSpPr>
          <p:nvPr>
            <p:ph type="sldNum" sz="quarter" idx="10"/>
          </p:nvPr>
        </p:nvSpPr>
        <p:spPr/>
        <p:txBody>
          <a:bodyPr/>
          <a:lstStyle/>
          <a:p>
            <a:fld id="{C38BB264-6442-46C0-B15D-8B954A0DDF7F}" type="slidenum">
              <a:rPr lang="en-AU" smtClean="0"/>
              <a:t>1</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Now</a:t>
            </a:r>
            <a:r>
              <a:rPr lang="en-US" baseline="0" dirty="0" smtClean="0"/>
              <a:t> come to the next point o</a:t>
            </a:r>
            <a:r>
              <a:rPr lang="en-US" dirty="0" smtClean="0"/>
              <a:t>nce we have the</a:t>
            </a:r>
            <a:r>
              <a:rPr lang="en-US" baseline="0" dirty="0" smtClean="0"/>
              <a:t> tick on the </a:t>
            </a:r>
            <a:r>
              <a:rPr lang="en-US" dirty="0" smtClean="0"/>
              <a:t>GPP box.</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Daily leaf respiration and thanks to Court again who did the hard job for us to calculate this.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Leaf dark respiration rates were measured on each seedling using </a:t>
            </a:r>
            <a:r>
              <a:rPr lang="en-US" dirty="0" err="1" smtClean="0"/>
              <a:t>Licor</a:t>
            </a:r>
            <a:r>
              <a:rPr lang="en-US" dirty="0" smtClean="0"/>
              <a:t> instrument</a:t>
            </a:r>
            <a:r>
              <a:rPr lang="en-US" baseline="0" dirty="0" smtClean="0"/>
              <a:t> and standardized at 25°C using a Q10 value of 1.86, developed for these seedlings in a separate experiment performed by John Drake.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Met data is used for</a:t>
            </a:r>
            <a:r>
              <a:rPr lang="en-AU" sz="1200" kern="1200" dirty="0" smtClean="0">
                <a:solidFill>
                  <a:schemeClr val="tx1"/>
                </a:solidFill>
                <a:effectLst/>
                <a:latin typeface="+mn-lt"/>
                <a:ea typeface="+mn-ea"/>
                <a:cs typeface="+mn-cs"/>
              </a:rPr>
              <a:t> 15 mins temperature measurements</a:t>
            </a:r>
            <a:r>
              <a:rPr lang="en-AU" sz="1200" kern="1200" baseline="0" dirty="0" smtClean="0">
                <a:solidFill>
                  <a:schemeClr val="tx1"/>
                </a:solidFill>
                <a:effectLst/>
                <a:latin typeface="+mn-lt"/>
                <a:ea typeface="+mn-ea"/>
                <a:cs typeface="+mn-cs"/>
              </a:rPr>
              <a:t> and </a:t>
            </a:r>
            <a:r>
              <a:rPr lang="en-AU" dirty="0" smtClean="0"/>
              <a:t>Specific</a:t>
            </a:r>
            <a:r>
              <a:rPr lang="en-AU" baseline="0" dirty="0" smtClean="0"/>
              <a:t> leaf area (SLA) in calculated from the leaf area and leaf mass at that time from leaf gas exchange.</a:t>
            </a:r>
            <a:endParaRPr lang="en-AU" dirty="0" smtClean="0"/>
          </a:p>
          <a:p>
            <a:pPr marL="171450" indent="-171450">
              <a:buFont typeface="Arial" panose="020B0604020202020204" pitchFamily="34" charset="0"/>
              <a:buChar char="•"/>
            </a:pPr>
            <a:r>
              <a:rPr lang="en-AU" dirty="0" smtClean="0"/>
              <a:t>We then</a:t>
            </a:r>
            <a:r>
              <a:rPr lang="en-AU" baseline="0" dirty="0" smtClean="0"/>
              <a:t> sum up and average all 15 mins respiration rates for the whole day to get the daily data.</a:t>
            </a:r>
          </a:p>
          <a:p>
            <a:pPr marL="171450" indent="-171450">
              <a:buFont typeface="Arial" panose="020B0604020202020204" pitchFamily="34" charset="0"/>
              <a:buChar char="•"/>
            </a:pPr>
            <a:r>
              <a:rPr lang="en-AU" baseline="0" dirty="0" smtClean="0"/>
              <a:t>So now we can put another tick beside R</a:t>
            </a:r>
            <a:r>
              <a:rPr lang="en-AU" baseline="-25000" dirty="0" smtClean="0"/>
              <a:t>a</a:t>
            </a:r>
            <a:r>
              <a:rPr lang="en-AU" baseline="0" dirty="0" smtClean="0"/>
              <a:t>.</a:t>
            </a:r>
            <a:endParaRPr lang="en-AU" dirty="0"/>
          </a:p>
        </p:txBody>
      </p:sp>
      <p:sp>
        <p:nvSpPr>
          <p:cNvPr id="4" name="Slide Number Placeholder 3"/>
          <p:cNvSpPr>
            <a:spLocks noGrp="1"/>
          </p:cNvSpPr>
          <p:nvPr>
            <p:ph type="sldNum" sz="quarter" idx="10"/>
          </p:nvPr>
        </p:nvSpPr>
        <p:spPr/>
        <p:txBody>
          <a:bodyPr/>
          <a:lstStyle/>
          <a:p>
            <a:fld id="{C38BB264-6442-46C0-B15D-8B954A0DDF7F}" type="slidenum">
              <a:rPr lang="en-AU" smtClean="0"/>
              <a:t>10</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AU" dirty="0" smtClean="0"/>
              <a:t>Now</a:t>
            </a:r>
            <a:r>
              <a:rPr lang="en-AU" baseline="0" dirty="0" smtClean="0"/>
              <a:t> move to the next box of storage which is actually the sum of all storage pools in leaf, stem and root.</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AU" baseline="0" dirty="0" smtClean="0"/>
              <a:t>Among these the major portion comes from </a:t>
            </a:r>
            <a:r>
              <a:rPr lang="en-AU" dirty="0" smtClean="0"/>
              <a:t>Leaf total non-structural carbohydrate (TNC) (starch and soluble sugar concentrations), and we measured these during 6 leaf gas exchange measurements for all replicates and treatments.</a:t>
            </a:r>
            <a:r>
              <a:rPr lang="en-AU" baseline="0" dirty="0" smtClean="0"/>
              <a:t> </a:t>
            </a:r>
            <a:endParaRPr lang="en-AU"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AU" sz="1200" kern="1200" dirty="0" smtClean="0">
                <a:solidFill>
                  <a:schemeClr val="tx1"/>
                </a:solidFill>
                <a:effectLst/>
                <a:latin typeface="+mn-lt"/>
                <a:ea typeface="+mn-ea"/>
                <a:cs typeface="+mn-cs"/>
              </a:rPr>
              <a:t>So</a:t>
            </a:r>
            <a:r>
              <a:rPr lang="en-AU" sz="1200" kern="1200" baseline="0" dirty="0" smtClean="0">
                <a:solidFill>
                  <a:schemeClr val="tx1"/>
                </a:solidFill>
                <a:effectLst/>
                <a:latin typeface="+mn-lt"/>
                <a:ea typeface="+mn-ea"/>
                <a:cs typeface="+mn-cs"/>
              </a:rPr>
              <a:t> we have</a:t>
            </a:r>
            <a:r>
              <a:rPr lang="en-AU" sz="1200" kern="1200" dirty="0" smtClean="0">
                <a:solidFill>
                  <a:schemeClr val="tx1"/>
                </a:solidFill>
                <a:effectLst/>
                <a:latin typeface="+mn-lt"/>
                <a:ea typeface="+mn-ea"/>
                <a:cs typeface="+mn-cs"/>
              </a:rPr>
              <a:t> the average TNC on 6 occasions and the uncertainty (standard error) bound from all 6 replicates.</a:t>
            </a:r>
          </a:p>
          <a:p>
            <a:pPr marL="0" indent="0">
              <a:buFont typeface="Arial" panose="020B0604020202020204" pitchFamily="34" charset="0"/>
              <a:buNone/>
            </a:pPr>
            <a:endParaRPr lang="en-AU" dirty="0" smtClean="0"/>
          </a:p>
          <a:p>
            <a:pPr marL="171450" indent="-171450">
              <a:buFont typeface="Arial" panose="020B0604020202020204" pitchFamily="34" charset="0"/>
              <a:buChar char="•"/>
            </a:pPr>
            <a:endParaRPr lang="en-AU" dirty="0"/>
          </a:p>
        </p:txBody>
      </p:sp>
      <p:sp>
        <p:nvSpPr>
          <p:cNvPr id="4" name="Slide Number Placeholder 3"/>
          <p:cNvSpPr>
            <a:spLocks noGrp="1"/>
          </p:cNvSpPr>
          <p:nvPr>
            <p:ph type="sldNum" sz="quarter" idx="10"/>
          </p:nvPr>
        </p:nvSpPr>
        <p:spPr/>
        <p:txBody>
          <a:bodyPr/>
          <a:lstStyle/>
          <a:p>
            <a:fld id="{C38BB264-6442-46C0-B15D-8B954A0DDF7F}" type="slidenum">
              <a:rPr lang="en-AU" smtClean="0"/>
              <a:t>11</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AU" dirty="0" smtClean="0"/>
              <a:t>Then forward</a:t>
            </a:r>
            <a:r>
              <a:rPr lang="en-AU" baseline="0" dirty="0" smtClean="0"/>
              <a:t> to all three boxes of </a:t>
            </a:r>
            <a:r>
              <a:rPr lang="en-AU" dirty="0" smtClean="0"/>
              <a:t>biomass stocks of leaf, stem and root.</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AU" dirty="0" smtClean="0"/>
              <a:t>We have initial and harvested</a:t>
            </a:r>
            <a:r>
              <a:rPr lang="en-AU" baseline="0" dirty="0" smtClean="0"/>
              <a:t> </a:t>
            </a:r>
            <a:r>
              <a:rPr lang="en-AU" dirty="0" smtClean="0"/>
              <a:t>dry mass of leaves, </a:t>
            </a:r>
            <a:r>
              <a:rPr lang="en-AU" baseline="0" dirty="0" smtClean="0"/>
              <a:t>the initial data were collected </a:t>
            </a:r>
            <a:r>
              <a:rPr lang="en-AU" dirty="0" smtClean="0"/>
              <a:t>from 10 similar harvested seedlings and harvested data</a:t>
            </a:r>
            <a:r>
              <a:rPr lang="en-AU" baseline="0" dirty="0" smtClean="0"/>
              <a:t> from all 7 replicates</a:t>
            </a:r>
            <a:r>
              <a:rPr lang="en-AU" dirty="0" smtClean="0"/>
              <a:t>.</a:t>
            </a:r>
          </a:p>
          <a:p>
            <a:pPr marL="171450" indent="-171450">
              <a:buFont typeface="Arial" panose="020B0604020202020204" pitchFamily="34" charset="0"/>
              <a:buChar char="•"/>
            </a:pPr>
            <a:r>
              <a:rPr lang="en-AU" sz="1200" kern="1200" dirty="0" smtClean="0">
                <a:solidFill>
                  <a:schemeClr val="tx1"/>
                </a:solidFill>
                <a:effectLst/>
                <a:latin typeface="+mn-lt"/>
                <a:ea typeface="+mn-ea"/>
                <a:cs typeface="+mn-cs"/>
              </a:rPr>
              <a:t>Starting from the foliage pool,</a:t>
            </a:r>
            <a:r>
              <a:rPr lang="en-AU" sz="1200" kern="1200" baseline="0" dirty="0" smtClean="0">
                <a:solidFill>
                  <a:schemeClr val="tx1"/>
                </a:solidFill>
                <a:effectLst/>
                <a:latin typeface="+mn-lt"/>
                <a:ea typeface="+mn-ea"/>
                <a:cs typeface="+mn-cs"/>
              </a:rPr>
              <a:t> we have w</a:t>
            </a:r>
            <a:r>
              <a:rPr lang="en-AU" sz="1200" kern="1200" dirty="0" smtClean="0">
                <a:solidFill>
                  <a:schemeClr val="tx1"/>
                </a:solidFill>
                <a:effectLst/>
                <a:latin typeface="+mn-lt"/>
                <a:ea typeface="+mn-ea"/>
                <a:cs typeface="+mn-cs"/>
              </a:rPr>
              <a:t>eekly measurement of Leaf counts</a:t>
            </a:r>
            <a:r>
              <a:rPr lang="en-AU" sz="1200" kern="1200" baseline="0" dirty="0" smtClean="0">
                <a:solidFill>
                  <a:schemeClr val="tx1"/>
                </a:solidFill>
                <a:effectLst/>
                <a:latin typeface="+mn-lt"/>
                <a:ea typeface="+mn-ea"/>
                <a:cs typeface="+mn-cs"/>
              </a:rPr>
              <a:t> for the whole duration of experiment and using this and the harvested leaf mass we estimate the weekly leaf carbon stock.</a:t>
            </a:r>
          </a:p>
          <a:p>
            <a:pPr marL="171450" indent="-171450">
              <a:buFont typeface="Arial" panose="020B0604020202020204" pitchFamily="34" charset="0"/>
              <a:buChar char="•"/>
            </a:pPr>
            <a:endParaRPr lang="en-AU" sz="1200" kern="1200" baseline="0" dirty="0" smtClean="0">
              <a:solidFill>
                <a:schemeClr val="tx1"/>
              </a:solidFill>
              <a:effectLst/>
              <a:latin typeface="+mn-lt"/>
              <a:ea typeface="+mn-ea"/>
              <a:cs typeface="+mn-cs"/>
            </a:endParaRPr>
          </a:p>
          <a:p>
            <a:pPr marL="171450" indent="-171450">
              <a:buFont typeface="Arial" panose="020B0604020202020204" pitchFamily="34" charset="0"/>
              <a:buChar char="•"/>
            </a:pPr>
            <a:r>
              <a:rPr lang="en-AU" dirty="0" smtClean="0"/>
              <a:t>For the root mass we have only</a:t>
            </a:r>
            <a:r>
              <a:rPr lang="en-AU" baseline="0" dirty="0" smtClean="0"/>
              <a:t> the initial and harvest data.</a:t>
            </a:r>
          </a:p>
          <a:p>
            <a:pPr marL="0" indent="0">
              <a:buFont typeface="Arial" panose="020B0604020202020204" pitchFamily="34" charset="0"/>
              <a:buNone/>
            </a:pPr>
            <a:endParaRPr lang="en-AU"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AU" dirty="0" smtClean="0"/>
              <a:t>For the stem mass we have similar initial and harvest data.</a:t>
            </a:r>
          </a:p>
          <a:p>
            <a:pPr marL="171450" indent="-171450">
              <a:buFont typeface="Arial" panose="020B0604020202020204" pitchFamily="34" charset="0"/>
              <a:buChar char="•"/>
            </a:pPr>
            <a:r>
              <a:rPr lang="en-AU" dirty="0" smtClean="0"/>
              <a:t>Moreover, we have weekly measurements of stem height</a:t>
            </a:r>
            <a:r>
              <a:rPr lang="en-AU" baseline="0" dirty="0" smtClean="0"/>
              <a:t> and</a:t>
            </a:r>
            <a:r>
              <a:rPr lang="en-AU" dirty="0" smtClean="0"/>
              <a:t> diameter at 15 cm,</a:t>
            </a:r>
            <a:r>
              <a:rPr lang="en-AU" baseline="0" dirty="0" smtClean="0"/>
              <a:t> that we have used to model weekly stem carbon pool fitting a linear regression model.</a:t>
            </a:r>
          </a:p>
          <a:p>
            <a:pPr marL="171450" indent="-171450">
              <a:buFont typeface="Arial" panose="020B0604020202020204" pitchFamily="34" charset="0"/>
              <a:buChar char="•"/>
            </a:pPr>
            <a:r>
              <a:rPr lang="en-AU" sz="1200" kern="1200" dirty="0" smtClean="0">
                <a:solidFill>
                  <a:schemeClr val="tx1"/>
                </a:solidFill>
                <a:effectLst/>
                <a:latin typeface="+mn-lt"/>
                <a:ea typeface="+mn-ea"/>
                <a:cs typeface="+mn-cs"/>
              </a:rPr>
              <a:t>We</a:t>
            </a:r>
            <a:r>
              <a:rPr lang="en-AU" sz="1200" kern="1200" baseline="0" dirty="0" smtClean="0">
                <a:solidFill>
                  <a:schemeClr val="tx1"/>
                </a:solidFill>
                <a:effectLst/>
                <a:latin typeface="+mn-lt"/>
                <a:ea typeface="+mn-ea"/>
                <a:cs typeface="+mn-cs"/>
              </a:rPr>
              <a:t> f</a:t>
            </a:r>
            <a:r>
              <a:rPr lang="en-AU" sz="1200" kern="1200" dirty="0" smtClean="0">
                <a:solidFill>
                  <a:schemeClr val="tx1"/>
                </a:solidFill>
                <a:effectLst/>
                <a:latin typeface="+mn-lt"/>
                <a:ea typeface="+mn-ea"/>
                <a:cs typeface="+mn-cs"/>
              </a:rPr>
              <a:t>it the model with 10 initial data and 7 harvested data of free seedlings.</a:t>
            </a:r>
          </a:p>
          <a:p>
            <a:pPr marL="171450" indent="-171450">
              <a:buFont typeface="Arial" panose="020B0604020202020204" pitchFamily="34" charset="0"/>
              <a:buChar char="•"/>
            </a:pPr>
            <a:r>
              <a:rPr lang="en-AU" dirty="0" smtClean="0"/>
              <a:t>Then </a:t>
            </a:r>
            <a:r>
              <a:rPr lang="en-AU" sz="1200" kern="1200" dirty="0" smtClean="0">
                <a:solidFill>
                  <a:schemeClr val="tx1"/>
                </a:solidFill>
                <a:effectLst/>
                <a:latin typeface="+mn-lt"/>
                <a:ea typeface="+mn-ea"/>
                <a:cs typeface="+mn-cs"/>
              </a:rPr>
              <a:t>we estimate weekly</a:t>
            </a:r>
            <a:r>
              <a:rPr lang="en-AU" sz="1200" kern="1200" baseline="0" dirty="0" smtClean="0">
                <a:solidFill>
                  <a:schemeClr val="tx1"/>
                </a:solidFill>
                <a:effectLst/>
                <a:latin typeface="+mn-lt"/>
                <a:ea typeface="+mn-ea"/>
                <a:cs typeface="+mn-cs"/>
              </a:rPr>
              <a:t> </a:t>
            </a:r>
            <a:r>
              <a:rPr lang="en-AU" sz="1200" kern="1200" dirty="0" smtClean="0">
                <a:solidFill>
                  <a:schemeClr val="tx1"/>
                </a:solidFill>
                <a:effectLst/>
                <a:latin typeface="+mn-lt"/>
                <a:ea typeface="+mn-ea"/>
                <a:cs typeface="+mn-cs"/>
              </a:rPr>
              <a:t>stem mass from this fitted linear regression equation</a:t>
            </a:r>
            <a:r>
              <a:rPr lang="en-AU" sz="1200" kern="1200" baseline="0" dirty="0" smtClean="0">
                <a:solidFill>
                  <a:schemeClr val="tx1"/>
                </a:solidFill>
                <a:effectLst/>
                <a:latin typeface="+mn-lt"/>
                <a:ea typeface="+mn-ea"/>
                <a:cs typeface="+mn-cs"/>
              </a:rPr>
              <a:t> using </a:t>
            </a:r>
            <a:r>
              <a:rPr lang="en-AU" dirty="0" smtClean="0"/>
              <a:t>weekly stem height and diameter (at 15 cm) for all treatments.</a:t>
            </a:r>
          </a:p>
          <a:p>
            <a:pPr marL="171450" indent="-171450">
              <a:buFont typeface="Arial" panose="020B0604020202020204" pitchFamily="34" charset="0"/>
              <a:buChar char="•"/>
            </a:pPr>
            <a:r>
              <a:rPr lang="en-AU" dirty="0" smtClean="0"/>
              <a:t>At the end, we calculate the data uncertainty for all these carbon</a:t>
            </a:r>
            <a:r>
              <a:rPr lang="en-AU" baseline="0" dirty="0" smtClean="0"/>
              <a:t> pools from 6 replicates we have.</a:t>
            </a:r>
            <a:endParaRPr lang="en-AU" dirty="0" smtClean="0"/>
          </a:p>
          <a:p>
            <a:pPr marL="171450" indent="-171450">
              <a:buFont typeface="Arial" panose="020B0604020202020204" pitchFamily="34" charset="0"/>
              <a:buChar char="•"/>
            </a:pPr>
            <a:endParaRPr lang="en-AU" dirty="0"/>
          </a:p>
        </p:txBody>
      </p:sp>
      <p:sp>
        <p:nvSpPr>
          <p:cNvPr id="4" name="Slide Number Placeholder 3"/>
          <p:cNvSpPr>
            <a:spLocks noGrp="1"/>
          </p:cNvSpPr>
          <p:nvPr>
            <p:ph type="sldNum" sz="quarter" idx="10"/>
          </p:nvPr>
        </p:nvSpPr>
        <p:spPr/>
        <p:txBody>
          <a:bodyPr/>
          <a:lstStyle/>
          <a:p>
            <a:fld id="{C38BB264-6442-46C0-B15D-8B954A0DDF7F}" type="slidenum">
              <a:rPr lang="en-AU" smtClean="0"/>
              <a:t>12</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b="0" i="0" u="none" strike="noStrike" kern="1200" baseline="0" dirty="0" smtClean="0">
                <a:solidFill>
                  <a:schemeClr val="tx1"/>
                </a:solidFill>
                <a:latin typeface="+mn-lt"/>
                <a:ea typeface="+mn-ea"/>
                <a:cs typeface="+mn-cs"/>
              </a:rPr>
              <a:t>As I have already discussed about the model and data we use in this project, this is the time to summarize the difference between the previous model and the model we used.</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b="0" i="0" u="none" strike="noStrike" kern="1200" baseline="0" dirty="0" smtClean="0">
                <a:solidFill>
                  <a:schemeClr val="tx1"/>
                </a:solidFill>
                <a:latin typeface="+mn-lt"/>
                <a:ea typeface="+mn-ea"/>
                <a:cs typeface="+mn-cs"/>
              </a:rPr>
              <a:t>This will establish the novelty of the work as well.</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sz="1200" b="0" i="0" u="none" strike="noStrike" kern="1200" baseline="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b="0" i="0" u="none" strike="noStrike" kern="1200" baseline="0" dirty="0" smtClean="0">
                <a:solidFill>
                  <a:schemeClr val="tx1"/>
                </a:solidFill>
                <a:latin typeface="+mn-lt"/>
                <a:ea typeface="+mn-ea"/>
                <a:cs typeface="+mn-cs"/>
              </a:rPr>
              <a:t>The most vital addition is the storage pool where in previous models there is one </a:t>
            </a:r>
            <a:r>
              <a:rPr lang="en-US" sz="1200" b="0" i="0" u="none" strike="noStrike" kern="1200" baseline="0" dirty="0" err="1" smtClean="0">
                <a:solidFill>
                  <a:schemeClr val="tx1"/>
                </a:solidFill>
                <a:latin typeface="+mn-lt"/>
                <a:ea typeface="+mn-ea"/>
                <a:cs typeface="+mn-cs"/>
              </a:rPr>
              <a:t>pseudopool</a:t>
            </a:r>
            <a:r>
              <a:rPr lang="en-US" sz="1200" b="0" i="0" u="none" strike="noStrike" kern="1200" baseline="0" dirty="0" smtClean="0">
                <a:solidFill>
                  <a:schemeClr val="tx1"/>
                </a:solidFill>
                <a:latin typeface="+mn-lt"/>
                <a:ea typeface="+mn-ea"/>
                <a:cs typeface="+mn-cs"/>
              </a:rPr>
              <a:t> that the daily accumulation of </a:t>
            </a:r>
            <a:r>
              <a:rPr lang="en-US" sz="1200" b="0" i="0" u="none" strike="noStrike" kern="1200" baseline="0" dirty="0" err="1" smtClean="0">
                <a:solidFill>
                  <a:schemeClr val="tx1"/>
                </a:solidFill>
                <a:latin typeface="+mn-lt"/>
                <a:ea typeface="+mn-ea"/>
                <a:cs typeface="+mn-cs"/>
              </a:rPr>
              <a:t>photosynthate</a:t>
            </a:r>
            <a:r>
              <a:rPr lang="en-US" sz="1200" b="0" i="0" u="none" strike="noStrike" kern="1200" baseline="0" dirty="0" smtClean="0">
                <a:solidFill>
                  <a:schemeClr val="tx1"/>
                </a:solidFill>
                <a:latin typeface="+mn-lt"/>
                <a:ea typeface="+mn-ea"/>
                <a:cs typeface="+mn-cs"/>
              </a:rPr>
              <a:t> (GPP) is entirely utilized each day.</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b="0" i="0" u="none" strike="noStrike" kern="1200" baseline="0" dirty="0" smtClean="0">
                <a:solidFill>
                  <a:schemeClr val="tx1"/>
                </a:solidFill>
                <a:latin typeface="+mn-lt"/>
                <a:ea typeface="+mn-ea"/>
                <a:cs typeface="+mn-cs"/>
              </a:rPr>
              <a:t>So we add a genuine pool called storage pool that can control the carbon flow towards tree growth.</a:t>
            </a:r>
            <a:endParaRPr lang="en-US" baseline="0" dirty="0" smtClean="0"/>
          </a:p>
          <a:p>
            <a:pPr marL="171450" indent="-171450">
              <a:buFont typeface="Arial"/>
              <a:buChar char="•"/>
            </a:pPr>
            <a:endParaRPr lang="en-US" sz="1200" b="0" i="0" u="none" strike="noStrike" kern="1200" baseline="0" dirty="0" smtClean="0">
              <a:solidFill>
                <a:schemeClr val="tx1"/>
              </a:solidFill>
              <a:latin typeface="+mn-lt"/>
              <a:ea typeface="+mn-ea"/>
              <a:cs typeface="+mn-cs"/>
            </a:endParaRPr>
          </a:p>
          <a:p>
            <a:pPr marL="171450" indent="-171450">
              <a:buFont typeface="Arial"/>
              <a:buChar char="•"/>
            </a:pPr>
            <a:r>
              <a:rPr lang="en-US" sz="1200" b="0" i="0" u="none" strike="noStrike" kern="1200" baseline="0" dirty="0" smtClean="0">
                <a:solidFill>
                  <a:schemeClr val="tx1"/>
                </a:solidFill>
                <a:latin typeface="+mn-lt"/>
                <a:ea typeface="+mn-ea"/>
                <a:cs typeface="+mn-cs"/>
              </a:rPr>
              <a:t>Currently, the model estimates total photosynthetic carbon gain using a simple canopy-scale model (ACM, Aggregated Canopy Model) that assumes a horizontally homogeneous canopy. </a:t>
            </a:r>
          </a:p>
          <a:p>
            <a:pPr marL="171450" indent="-171450">
              <a:buFont typeface="Arial"/>
              <a:buChar char="•"/>
            </a:pPr>
            <a:r>
              <a:rPr lang="en-US" dirty="0" smtClean="0"/>
              <a:t>We replace this model with Leaf</a:t>
            </a:r>
            <a:r>
              <a:rPr lang="en-US" baseline="0" dirty="0" smtClean="0"/>
              <a:t> gas exchange and </a:t>
            </a:r>
            <a:r>
              <a:rPr lang="en-US" sz="1200" b="0" i="0" u="none" strike="noStrike" kern="1200" baseline="0" dirty="0" smtClean="0">
                <a:solidFill>
                  <a:schemeClr val="tx1"/>
                </a:solidFill>
                <a:latin typeface="+mn-lt"/>
                <a:ea typeface="+mn-ea"/>
                <a:cs typeface="+mn-cs"/>
              </a:rPr>
              <a:t>Photosynthetic CO2 response (</a:t>
            </a:r>
            <a:r>
              <a:rPr lang="en-US" sz="1200" b="0" i="0" u="none" strike="noStrike" kern="1200" baseline="0" dirty="0" err="1" smtClean="0">
                <a:solidFill>
                  <a:schemeClr val="tx1"/>
                </a:solidFill>
                <a:latin typeface="+mn-lt"/>
                <a:ea typeface="+mn-ea"/>
                <a:cs typeface="+mn-cs"/>
              </a:rPr>
              <a:t>ACi</a:t>
            </a:r>
            <a:r>
              <a:rPr lang="en-US" sz="1200" b="0" i="0" u="none" strike="noStrike" kern="1200" baseline="0" dirty="0" smtClean="0">
                <a:solidFill>
                  <a:schemeClr val="tx1"/>
                </a:solidFill>
                <a:latin typeface="+mn-lt"/>
                <a:ea typeface="+mn-ea"/>
                <a:cs typeface="+mn-cs"/>
              </a:rPr>
              <a:t>) curves </a:t>
            </a:r>
            <a:r>
              <a:rPr lang="en-US" baseline="0" dirty="0" smtClean="0"/>
              <a:t>measurement. </a:t>
            </a:r>
          </a:p>
          <a:p>
            <a:pPr marL="171450" indent="-171450">
              <a:buFont typeface="Arial"/>
              <a:buChar char="•"/>
            </a:pPr>
            <a:endParaRPr lang="en-US" dirty="0" smtClean="0"/>
          </a:p>
          <a:p>
            <a:pPr marL="171450" indent="-171450">
              <a:buFont typeface="Arial"/>
              <a:buChar char="•"/>
            </a:pPr>
            <a:r>
              <a:rPr lang="en-US" dirty="0" smtClean="0"/>
              <a:t>Previous model assumes that photosynthetic rates are fixed, and that there is a fixed fraction of total photosynthesis used in respiration. </a:t>
            </a:r>
          </a:p>
          <a:p>
            <a:pPr marL="171450" indent="-171450">
              <a:buFont typeface="Arial"/>
              <a:buChar char="•"/>
            </a:pPr>
            <a:r>
              <a:rPr lang="en-US" dirty="0" smtClean="0"/>
              <a:t>Leaf dark respiration rates (R) were measured on each seedling using </a:t>
            </a:r>
            <a:r>
              <a:rPr lang="en-US" dirty="0" err="1" smtClean="0"/>
              <a:t>Licor</a:t>
            </a:r>
            <a:r>
              <a:rPr lang="en-US" dirty="0" smtClean="0"/>
              <a:t> 6400</a:t>
            </a:r>
            <a:r>
              <a:rPr lang="en-US" baseline="0" dirty="0" smtClean="0"/>
              <a:t>.</a:t>
            </a:r>
          </a:p>
          <a:p>
            <a:pPr marL="171450" indent="-171450">
              <a:buFont typeface="Arial"/>
              <a:buChar char="•"/>
            </a:pPr>
            <a:endParaRPr lang="en-US" baseline="0" dirty="0" smtClean="0"/>
          </a:p>
          <a:p>
            <a:pPr marL="171450" indent="-171450">
              <a:buFont typeface="Arial"/>
              <a:buChar char="•"/>
            </a:pPr>
            <a:r>
              <a:rPr lang="en-US" dirty="0" smtClean="0"/>
              <a:t>Last</a:t>
            </a:r>
            <a:r>
              <a:rPr lang="en-US" baseline="0" dirty="0" smtClean="0"/>
              <a:t> but not least,</a:t>
            </a:r>
            <a:r>
              <a:rPr lang="en-US" dirty="0" smtClean="0"/>
              <a:t> another</a:t>
            </a:r>
            <a:r>
              <a:rPr lang="en-US" baseline="0" dirty="0" smtClean="0"/>
              <a:t> significant addition is allowing time-varying rate constants for the fluxes.</a:t>
            </a:r>
          </a:p>
          <a:p>
            <a:pPr marL="171450" indent="-171450">
              <a:buFont typeface="Arial"/>
              <a:buChar char="•"/>
            </a:pPr>
            <a:r>
              <a:rPr lang="en-US" dirty="0" smtClean="0"/>
              <a:t>Currently the fluxes among pools are estimated as a constant fraction of their donor pools.</a:t>
            </a:r>
          </a:p>
          <a:p>
            <a:pPr marL="171450" indent="-171450">
              <a:buFont typeface="Arial"/>
              <a:buChar char="•"/>
            </a:pPr>
            <a:r>
              <a:rPr lang="en-US" dirty="0" smtClean="0"/>
              <a:t>We estimate how fluxes vary among time-steps and this is done using the</a:t>
            </a:r>
            <a:r>
              <a:rPr lang="en-US" baseline="0" dirty="0" smtClean="0"/>
              <a:t> DA </a:t>
            </a:r>
            <a:r>
              <a:rPr lang="en-US" dirty="0" smtClean="0"/>
              <a:t>method.</a:t>
            </a:r>
          </a:p>
        </p:txBody>
      </p:sp>
      <p:sp>
        <p:nvSpPr>
          <p:cNvPr id="4" name="Slide Number Placeholder 3"/>
          <p:cNvSpPr>
            <a:spLocks noGrp="1"/>
          </p:cNvSpPr>
          <p:nvPr>
            <p:ph type="sldNum" sz="quarter" idx="10"/>
          </p:nvPr>
        </p:nvSpPr>
        <p:spPr/>
        <p:txBody>
          <a:bodyPr/>
          <a:lstStyle/>
          <a:p>
            <a:fld id="{C38BB264-6442-46C0-B15D-8B954A0DDF7F}" type="slidenum">
              <a:rPr lang="en-AU" smtClean="0"/>
              <a:t>13</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With these modifications in place, we believe that the DA framework becomes an invaluable tool for quantifying carbon fluxes in experimental systems, enabling us to extract significant new information from existing datasets for example </a:t>
            </a:r>
            <a:r>
              <a:rPr lang="en-US" sz="1200" dirty="0" smtClean="0"/>
              <a:t>the rate and timing of the transfer of </a:t>
            </a:r>
            <a:r>
              <a:rPr lang="en-US" sz="1200" dirty="0" err="1" smtClean="0"/>
              <a:t>photosynthate</a:t>
            </a:r>
            <a:r>
              <a:rPr lang="en-US" sz="1200" dirty="0" smtClean="0"/>
              <a:t> to and from storage</a:t>
            </a:r>
            <a:r>
              <a:rPr lang="en-US" dirty="0" smtClean="0"/>
              <a:t>.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We</a:t>
            </a:r>
            <a:r>
              <a:rPr lang="en-US" baseline="0" dirty="0" smtClean="0"/>
              <a:t> could </a:t>
            </a:r>
            <a:r>
              <a:rPr lang="en-US" dirty="0" smtClean="0"/>
              <a:t>estimate the likelihood of alternative hypotheses explaining these fluxes. </a:t>
            </a:r>
          </a:p>
          <a:p>
            <a:pPr marL="171450" indent="-171450">
              <a:buFont typeface="Arial"/>
              <a:buChar char="•"/>
            </a:pPr>
            <a:r>
              <a:rPr lang="en-US" sz="1200" b="0" i="0" u="none" strike="noStrike" kern="1200" baseline="0" dirty="0" smtClean="0">
                <a:solidFill>
                  <a:schemeClr val="tx1"/>
                </a:solidFill>
                <a:latin typeface="+mn-lt"/>
                <a:ea typeface="+mn-ea"/>
                <a:cs typeface="+mn-cs"/>
              </a:rPr>
              <a:t>Modeling cumulative net seedling C gain suggests that all the components of the C balance including photosynthesis are required to explain the observed seedling biomass response to sink manipulation. </a:t>
            </a:r>
          </a:p>
          <a:p>
            <a:pPr marL="171450" indent="-171450">
              <a:buFont typeface="Arial"/>
              <a:buChar char="•"/>
            </a:pPr>
            <a:r>
              <a:rPr lang="en-US" sz="1200" b="0" i="0" u="none" strike="noStrike" kern="1200" baseline="0" dirty="0" smtClean="0">
                <a:solidFill>
                  <a:schemeClr val="tx1"/>
                </a:solidFill>
                <a:latin typeface="+mn-lt"/>
                <a:ea typeface="+mn-ea"/>
                <a:cs typeface="+mn-cs"/>
              </a:rPr>
              <a:t>This modeling study focuses on that how belowground sink activity affects both rates of photosynthesis and the fate of C allocation to growth, respiration and storage. </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dirty="0" smtClean="0"/>
              <a:t>All these will definitely</a:t>
            </a:r>
            <a:r>
              <a:rPr lang="en-US" sz="1200" baseline="0" dirty="0" smtClean="0"/>
              <a:t> boost the t</a:t>
            </a:r>
            <a:r>
              <a:rPr lang="en-US" sz="1200" dirty="0" smtClean="0"/>
              <a:t>heoretical understanding of predictive models for growth vs. storage dynamics under alternative allocation hypotheses </a:t>
            </a:r>
          </a:p>
          <a:p>
            <a:pPr marL="0" indent="0">
              <a:buFont typeface="Arial"/>
              <a:buNone/>
            </a:pPr>
            <a:endParaRPr lang="en-US" dirty="0" smtClean="0"/>
          </a:p>
        </p:txBody>
      </p:sp>
      <p:sp>
        <p:nvSpPr>
          <p:cNvPr id="4" name="Slide Number Placeholder 3"/>
          <p:cNvSpPr>
            <a:spLocks noGrp="1"/>
          </p:cNvSpPr>
          <p:nvPr>
            <p:ph type="sldNum" sz="quarter" idx="10"/>
          </p:nvPr>
        </p:nvSpPr>
        <p:spPr/>
        <p:txBody>
          <a:bodyPr/>
          <a:lstStyle/>
          <a:p>
            <a:fld id="{C38BB264-6442-46C0-B15D-8B954A0DDF7F}" type="slidenum">
              <a:rPr lang="en-AU" smtClean="0"/>
              <a:t>14</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AU" dirty="0" smtClean="0"/>
              <a:t>Finally</a:t>
            </a:r>
            <a:r>
              <a:rPr lang="en-AU" baseline="0" dirty="0" smtClean="0"/>
              <a:t> the parameters that we need to infer are:</a:t>
            </a:r>
          </a:p>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AU" sz="1200" dirty="0" smtClean="0"/>
              <a:t>Utilization coefficient (k) that actually</a:t>
            </a:r>
            <a:r>
              <a:rPr lang="en-AU" sz="1200" baseline="0" dirty="0" smtClean="0"/>
              <a:t> quantifies the fraction of </a:t>
            </a:r>
            <a:r>
              <a:rPr lang="en-AU" sz="1200" baseline="0" dirty="0" err="1" smtClean="0"/>
              <a:t>photosynthates</a:t>
            </a:r>
            <a:r>
              <a:rPr lang="en-AU" sz="1200" baseline="0" dirty="0" smtClean="0"/>
              <a:t> that plants keep in reserve as insurance against future stress, and what fraction do they use for immediate growth.</a:t>
            </a:r>
          </a:p>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AU" sz="1200" dirty="0" smtClean="0"/>
              <a:t>Growth respiration coefficient (Y) defines the carbon loss due to growth respiration.</a:t>
            </a:r>
          </a:p>
          <a:p>
            <a:pPr marL="285750" indent="-285750">
              <a:buFont typeface="Arial"/>
              <a:buChar char="•"/>
            </a:pPr>
            <a:r>
              <a:rPr lang="en-AU" sz="1200" dirty="0" smtClean="0"/>
              <a:t>Foliage,</a:t>
            </a:r>
            <a:r>
              <a:rPr lang="en-AU" sz="1200" baseline="0" dirty="0" smtClean="0"/>
              <a:t> root and stem </a:t>
            </a:r>
            <a:r>
              <a:rPr lang="en-AU" sz="1200" dirty="0" smtClean="0"/>
              <a:t>allocation fractions which</a:t>
            </a:r>
            <a:r>
              <a:rPr lang="en-AU" sz="1200" baseline="0" dirty="0" smtClean="0"/>
              <a:t> distribute the carbon as required for different organs of seedlings.</a:t>
            </a:r>
            <a:endParaRPr lang="en-AU" sz="1200" dirty="0" smtClean="0"/>
          </a:p>
          <a:p>
            <a:pPr marL="285750" indent="-285750">
              <a:buFont typeface="Arial"/>
              <a:buChar char="•"/>
            </a:pPr>
            <a:r>
              <a:rPr lang="en-AU" sz="1200" dirty="0" smtClean="0"/>
              <a:t>Lastly the Foliage turnover rate (</a:t>
            </a:r>
            <a:r>
              <a:rPr lang="en-AU" sz="1200" dirty="0" err="1" smtClean="0"/>
              <a:t>s</a:t>
            </a:r>
            <a:r>
              <a:rPr lang="en-AU" sz="1200" baseline="-25000" dirty="0" err="1" smtClean="0"/>
              <a:t>f</a:t>
            </a:r>
            <a:r>
              <a:rPr lang="en-AU" sz="1200" dirty="0" smtClean="0"/>
              <a:t>) determines the amount of leaf litter</a:t>
            </a:r>
            <a:r>
              <a:rPr lang="en-AU" sz="1200" baseline="0" dirty="0" smtClean="0"/>
              <a:t> </a:t>
            </a:r>
            <a:r>
              <a:rPr lang="en-AU" sz="1200" dirty="0" smtClean="0"/>
              <a:t>fall. </a:t>
            </a:r>
          </a:p>
          <a:p>
            <a:pPr marL="171450" indent="-171450">
              <a:buFont typeface="Arial" panose="020B0604020202020204" pitchFamily="34" charset="0"/>
              <a:buChar char="•"/>
            </a:pPr>
            <a:endParaRPr lang="en-AU" dirty="0"/>
          </a:p>
        </p:txBody>
      </p:sp>
      <p:sp>
        <p:nvSpPr>
          <p:cNvPr id="4" name="Slide Number Placeholder 3"/>
          <p:cNvSpPr>
            <a:spLocks noGrp="1"/>
          </p:cNvSpPr>
          <p:nvPr>
            <p:ph type="sldNum" sz="quarter" idx="10"/>
          </p:nvPr>
        </p:nvSpPr>
        <p:spPr/>
        <p:txBody>
          <a:bodyPr/>
          <a:lstStyle/>
          <a:p>
            <a:fld id="{C38BB264-6442-46C0-B15D-8B954A0DDF7F}" type="slidenum">
              <a:rPr lang="en-AU" smtClean="0"/>
              <a:t>15</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US" dirty="0" smtClean="0"/>
              <a:t>To start</a:t>
            </a:r>
            <a:r>
              <a:rPr lang="en-US" baseline="0" dirty="0" smtClean="0"/>
              <a:t> DA we need to first initialize the parameter space from where the MCMC algorithm </a:t>
            </a:r>
            <a:r>
              <a:rPr lang="en-US" sz="1200" b="0" i="0" u="none" strike="noStrike" kern="1200" baseline="0" dirty="0" smtClean="0">
                <a:solidFill>
                  <a:schemeClr val="tx1"/>
                </a:solidFill>
                <a:latin typeface="+mn-lt"/>
                <a:ea typeface="+mn-ea"/>
                <a:cs typeface="+mn-cs"/>
              </a:rPr>
              <a:t>generates candidate parameter vectors</a:t>
            </a:r>
            <a:r>
              <a:rPr lang="en-US" baseline="0" dirty="0" smtClean="0"/>
              <a:t>.</a:t>
            </a:r>
          </a:p>
          <a:p>
            <a:pPr marL="285750" indent="-285750">
              <a:buFont typeface="Arial"/>
              <a:buChar char="•"/>
            </a:pPr>
            <a:r>
              <a:rPr lang="en-AU" dirty="0" smtClean="0"/>
              <a:t>So we define a parameter space with lower and upper bounds of the prior parameter </a:t>
            </a:r>
            <a:r>
              <a:rPr lang="en-AU" dirty="0" err="1" smtClean="0"/>
              <a:t>pdf</a:t>
            </a:r>
            <a:r>
              <a:rPr lang="en-AU" dirty="0" smtClean="0"/>
              <a:t> and the starting point of the chain.</a:t>
            </a:r>
          </a:p>
          <a:p>
            <a:pPr marL="285750" indent="-285750">
              <a:buFont typeface="Arial"/>
              <a:buChar char="•"/>
            </a:pPr>
            <a:r>
              <a:rPr lang="en-AU" dirty="0" smtClean="0"/>
              <a:t>This table shows the</a:t>
            </a:r>
            <a:r>
              <a:rPr lang="en-AU" baseline="0" dirty="0" smtClean="0"/>
              <a:t> values.</a:t>
            </a:r>
            <a:endParaRPr lang="en-AU" dirty="0" smtClean="0"/>
          </a:p>
        </p:txBody>
      </p:sp>
      <p:sp>
        <p:nvSpPr>
          <p:cNvPr id="4" name="Slide Number Placeholder 3"/>
          <p:cNvSpPr>
            <a:spLocks noGrp="1"/>
          </p:cNvSpPr>
          <p:nvPr>
            <p:ph type="sldNum" sz="quarter" idx="10"/>
          </p:nvPr>
        </p:nvSpPr>
        <p:spPr/>
        <p:txBody>
          <a:bodyPr/>
          <a:lstStyle/>
          <a:p>
            <a:fld id="{C38BB264-6442-46C0-B15D-8B954A0DDF7F}" type="slidenum">
              <a:rPr lang="en-AU" smtClean="0"/>
              <a:t>16</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So we setup</a:t>
            </a:r>
            <a:r>
              <a:rPr lang="en-US" baseline="0" dirty="0" smtClean="0"/>
              <a:t> the model and preprocess the inputs required for DA, now come to the main point of analyzing the data and infer the parameter set from DA</a:t>
            </a:r>
          </a:p>
          <a:p>
            <a:pPr marL="171450" indent="-171450">
              <a:buFont typeface="Arial"/>
              <a:buChar char="•"/>
            </a:pPr>
            <a:r>
              <a:rPr lang="en-US" dirty="0" smtClean="0"/>
              <a:t>To start</a:t>
            </a:r>
            <a:r>
              <a:rPr lang="en-US" baseline="0" dirty="0" smtClean="0"/>
              <a:t> DA we need to further initialize the carbon pools at time=0.</a:t>
            </a:r>
          </a:p>
          <a:p>
            <a:pPr marL="171450" indent="-171450">
              <a:buFont typeface="Arial"/>
              <a:buChar char="•"/>
            </a:pPr>
            <a:r>
              <a:rPr lang="en-US" dirty="0" smtClean="0"/>
              <a:t>For the initial carbon pools, we have</a:t>
            </a:r>
            <a:r>
              <a:rPr lang="en-US" baseline="0" dirty="0" smtClean="0"/>
              <a:t> modeled daily GPP and Rd data for the whole duration of the experiment.</a:t>
            </a:r>
          </a:p>
          <a:p>
            <a:pPr marL="171450" indent="-171450">
              <a:buFont typeface="Arial"/>
              <a:buChar char="•"/>
            </a:pPr>
            <a:r>
              <a:rPr lang="en-AU" dirty="0" smtClean="0"/>
              <a:t>We also have initial dry mass of leaves, stems and roots,</a:t>
            </a:r>
            <a:r>
              <a:rPr lang="en-AU" baseline="0" dirty="0" smtClean="0"/>
              <a:t> collected </a:t>
            </a:r>
            <a:r>
              <a:rPr lang="en-AU" dirty="0" smtClean="0"/>
              <a:t>from 10 similar harvested seedlings at the beginning</a:t>
            </a:r>
            <a:r>
              <a:rPr lang="en-AU" baseline="0" dirty="0" smtClean="0"/>
              <a:t> of the experiment</a:t>
            </a:r>
            <a:r>
              <a:rPr lang="en-AU" dirty="0" smtClean="0"/>
              <a:t>.</a:t>
            </a:r>
          </a:p>
          <a:p>
            <a:pPr marL="171450" indent="-171450">
              <a:buFont typeface="Arial"/>
              <a:buChar char="•"/>
            </a:pPr>
            <a:r>
              <a:rPr lang="en-US" dirty="0" smtClean="0"/>
              <a:t>From </a:t>
            </a:r>
            <a:r>
              <a:rPr lang="en-US" dirty="0" err="1" smtClean="0"/>
              <a:t>Duan's</a:t>
            </a:r>
            <a:r>
              <a:rPr lang="en-US" dirty="0" smtClean="0"/>
              <a:t> experiment for TNC partitioning to tree organs,</a:t>
            </a:r>
            <a:r>
              <a:rPr lang="en-US" baseline="0" dirty="0" smtClean="0"/>
              <a:t> we calculate the ratio of </a:t>
            </a:r>
            <a:r>
              <a:rPr lang="en-US" dirty="0" smtClean="0"/>
              <a:t>Leaf,</a:t>
            </a:r>
            <a:r>
              <a:rPr lang="en-US" baseline="0" dirty="0" smtClean="0"/>
              <a:t> stem and root </a:t>
            </a:r>
            <a:r>
              <a:rPr lang="en-US" dirty="0" smtClean="0"/>
              <a:t>TNC</a:t>
            </a:r>
            <a:r>
              <a:rPr lang="en-US" baseline="0" dirty="0" smtClean="0"/>
              <a:t> to their </a:t>
            </a:r>
            <a:r>
              <a:rPr lang="en-US" dirty="0" smtClean="0"/>
              <a:t>dry</a:t>
            </a:r>
            <a:r>
              <a:rPr lang="en-US" baseline="0" dirty="0" smtClean="0"/>
              <a:t> masses.</a:t>
            </a:r>
          </a:p>
          <a:p>
            <a:pPr marL="171450" indent="-171450">
              <a:buFont typeface="Arial"/>
              <a:buChar char="•"/>
            </a:pPr>
            <a:r>
              <a:rPr lang="en-US" dirty="0" smtClean="0"/>
              <a:t>And here</a:t>
            </a:r>
            <a:r>
              <a:rPr lang="en-US" baseline="0" dirty="0" smtClean="0"/>
              <a:t> are the numbers.</a:t>
            </a:r>
          </a:p>
          <a:p>
            <a:pPr marL="171450" indent="-171450">
              <a:buFont typeface="Arial"/>
              <a:buChar char="•"/>
            </a:pPr>
            <a:r>
              <a:rPr lang="en-US" baseline="0" dirty="0" smtClean="0"/>
              <a:t>So we figure out the storage pools in all these organs from the initial biomasses and sum up to get the total </a:t>
            </a:r>
            <a:r>
              <a:rPr lang="en-US" dirty="0" err="1" smtClean="0"/>
              <a:t>C</a:t>
            </a:r>
            <a:r>
              <a:rPr lang="en-US" baseline="-25000" dirty="0" err="1" smtClean="0"/>
              <a:t>storage</a:t>
            </a:r>
            <a:r>
              <a:rPr lang="en-US" dirty="0" smtClean="0"/>
              <a:t> at the beginning</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17</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We test MCMC on our Carbon balance model (CBM) with a synthetic data set for an individual plant</a:t>
            </a:r>
          </a:p>
          <a:p>
            <a:pPr marL="171450" indent="-171450">
              <a:buFont typeface="Arial"/>
              <a:buChar char="•"/>
            </a:pPr>
            <a:r>
              <a:rPr lang="en-US" dirty="0" smtClean="0"/>
              <a:t>We generate a GPP and respiration</a:t>
            </a:r>
            <a:r>
              <a:rPr lang="en-US" baseline="0" dirty="0" smtClean="0"/>
              <a:t> curve for 30 days </a:t>
            </a:r>
            <a:endParaRPr lang="en-US" dirty="0" smtClean="0"/>
          </a:p>
          <a:p>
            <a:pPr marL="171450" indent="-171450">
              <a:buFont typeface="Arial"/>
              <a:buChar char="•"/>
            </a:pPr>
            <a:r>
              <a:rPr lang="en-US" dirty="0" smtClean="0"/>
              <a:t>This example considers the simplest scenario; just one parameter set for 5 variables ("k","Y","</a:t>
            </a:r>
            <a:r>
              <a:rPr lang="en-US" dirty="0" err="1" smtClean="0"/>
              <a:t>af</a:t>
            </a:r>
            <a:r>
              <a:rPr lang="en-US" dirty="0" smtClean="0"/>
              <a:t>","as","</a:t>
            </a:r>
            <a:r>
              <a:rPr lang="en-US" dirty="0" err="1" smtClean="0"/>
              <a:t>sf</a:t>
            </a:r>
            <a:r>
              <a:rPr lang="en-US" dirty="0" smtClean="0"/>
              <a:t>")</a:t>
            </a:r>
          </a:p>
          <a:p>
            <a:pPr marL="171450" indent="-171450">
              <a:buFont typeface="Arial"/>
              <a:buChar char="•"/>
            </a:pPr>
            <a:r>
              <a:rPr lang="en-US" dirty="0" smtClean="0"/>
              <a:t>So the parameters do not vary over time and these are the values we assigned for the parameters to generate the synthetic carbon stocks</a:t>
            </a:r>
            <a:r>
              <a:rPr lang="en-US" baseline="0" dirty="0" smtClean="0"/>
              <a:t> for 30 days and randomly we choose few points as final data points (shown in circles) in the left figure</a:t>
            </a:r>
          </a:p>
          <a:p>
            <a:pPr marL="171450" indent="-171450">
              <a:buFont typeface="Arial"/>
              <a:buChar char="•"/>
            </a:pPr>
            <a:r>
              <a:rPr lang="en-US" baseline="0" dirty="0" smtClean="0"/>
              <a:t>The uncertainty bounds are also defined for all the data points</a:t>
            </a:r>
          </a:p>
          <a:p>
            <a:pPr marL="171450" indent="-171450">
              <a:buFont typeface="Arial"/>
              <a:buChar char="•"/>
            </a:pPr>
            <a:r>
              <a:rPr lang="en-US" baseline="0" dirty="0" smtClean="0"/>
              <a:t>Now the lines represent the final modeled carbon stocks which satisfy all the measurements within their uncertainty</a:t>
            </a:r>
          </a:p>
          <a:p>
            <a:pPr marL="171450" indent="-171450">
              <a:buFont typeface="Arial"/>
              <a:buChar char="•"/>
            </a:pPr>
            <a:r>
              <a:rPr lang="en-US" baseline="0" dirty="0" smtClean="0"/>
              <a:t>Looking at the values of assigned vs. modeled parameters we can see they are pretty much close to each other except the Y shows a bit of variation</a:t>
            </a:r>
            <a:endParaRPr lang="en-US" dirty="0" smtClean="0"/>
          </a:p>
          <a:p>
            <a:pPr marL="171450" indent="-171450">
              <a:buFont typeface="Arial"/>
              <a:buChar char="•"/>
            </a:pPr>
            <a:r>
              <a:rPr lang="en-US" dirty="0" smtClean="0"/>
              <a:t>We also calculate the </a:t>
            </a:r>
            <a:r>
              <a:rPr lang="en-US" dirty="0" err="1" smtClean="0"/>
              <a:t>LogLi</a:t>
            </a:r>
            <a:r>
              <a:rPr lang="en-US" dirty="0" smtClean="0"/>
              <a:t>, AIC, BIC, computational</a:t>
            </a:r>
            <a:r>
              <a:rPr lang="en-US" baseline="0" dirty="0" smtClean="0"/>
              <a:t> </a:t>
            </a:r>
            <a:r>
              <a:rPr lang="en-US" dirty="0" smtClean="0"/>
              <a:t>time to</a:t>
            </a:r>
            <a:r>
              <a:rPr lang="en-US" baseline="0" dirty="0" smtClean="0"/>
              <a:t> </a:t>
            </a:r>
            <a:r>
              <a:rPr lang="en-US" dirty="0" smtClean="0"/>
              <a:t>check the model performance and the values show acceptable</a:t>
            </a:r>
            <a:r>
              <a:rPr lang="en-US" baseline="0" dirty="0" smtClean="0"/>
              <a:t> efficiency</a:t>
            </a: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18</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kern="1200" dirty="0" smtClean="0">
                <a:solidFill>
                  <a:schemeClr val="tx1"/>
                </a:solidFill>
                <a:latin typeface="+mn-lt"/>
                <a:ea typeface="+mn-ea"/>
                <a:cs typeface="+mn-cs"/>
              </a:rPr>
              <a:t>Frist thinking about the sink</a:t>
            </a:r>
            <a:r>
              <a:rPr lang="en-US" sz="1200" kern="1200" baseline="0" dirty="0" smtClean="0">
                <a:solidFill>
                  <a:schemeClr val="tx1"/>
                </a:solidFill>
                <a:latin typeface="+mn-lt"/>
                <a:ea typeface="+mn-ea"/>
                <a:cs typeface="+mn-cs"/>
              </a:rPr>
              <a:t> limitation, h</a:t>
            </a:r>
            <a:r>
              <a:rPr lang="en-US" sz="1200" kern="1200" dirty="0" smtClean="0">
                <a:solidFill>
                  <a:schemeClr val="tx1"/>
                </a:solidFill>
                <a:latin typeface="+mn-lt"/>
                <a:ea typeface="+mn-ea"/>
                <a:cs typeface="+mn-cs"/>
              </a:rPr>
              <a:t>ow we would expect the parameters to change over</a:t>
            </a:r>
            <a:r>
              <a:rPr lang="en-US" sz="1200" kern="1200" baseline="0" dirty="0" smtClean="0">
                <a:solidFill>
                  <a:schemeClr val="tx1"/>
                </a:solidFill>
                <a:latin typeface="+mn-lt"/>
                <a:ea typeface="+mn-ea"/>
                <a:cs typeface="+mn-cs"/>
              </a:rPr>
              <a:t> time</a:t>
            </a:r>
            <a:r>
              <a:rPr lang="en-US" sz="1200" kern="1200" dirty="0" smtClean="0">
                <a:solidFill>
                  <a:schemeClr val="tx1"/>
                </a:solidFill>
                <a:latin typeface="+mn-lt"/>
                <a:ea typeface="+mn-ea"/>
                <a:cs typeface="+mn-cs"/>
              </a:rPr>
              <a:t> for different treatments. </a:t>
            </a:r>
          </a:p>
          <a:p>
            <a:pPr marL="171450" indent="-171450">
              <a:buFont typeface="Arial"/>
              <a:buChar char="•"/>
            </a:pPr>
            <a:r>
              <a:rPr lang="en-US" sz="1200" kern="1200" dirty="0" smtClean="0">
                <a:solidFill>
                  <a:schemeClr val="tx1"/>
                </a:solidFill>
                <a:latin typeface="+mn-lt"/>
                <a:ea typeface="+mn-ea"/>
                <a:cs typeface="+mn-cs"/>
              </a:rPr>
              <a:t>The null hypothesis is that they don’t. </a:t>
            </a:r>
          </a:p>
          <a:p>
            <a:pPr marL="171450" indent="-171450">
              <a:buFont typeface="Arial"/>
              <a:buChar char="•"/>
            </a:pPr>
            <a:r>
              <a:rPr lang="en-US" sz="1200" kern="1200" dirty="0" smtClean="0">
                <a:solidFill>
                  <a:schemeClr val="tx1"/>
                </a:solidFill>
                <a:latin typeface="+mn-lt"/>
                <a:ea typeface="+mn-ea"/>
                <a:cs typeface="+mn-cs"/>
              </a:rPr>
              <a:t>The effect of reduced sink strength is simply due to lower photosynthetic rate. </a:t>
            </a:r>
          </a:p>
          <a:p>
            <a:pPr marL="171450" indent="-171450">
              <a:buFont typeface="Arial"/>
              <a:buChar char="•"/>
            </a:pPr>
            <a:r>
              <a:rPr lang="en-US" sz="1200" kern="1200" dirty="0" smtClean="0">
                <a:solidFill>
                  <a:schemeClr val="tx1"/>
                </a:solidFill>
                <a:latin typeface="+mn-lt"/>
                <a:ea typeface="+mn-ea"/>
                <a:cs typeface="+mn-cs"/>
              </a:rPr>
              <a:t>In that case, we would expect all the parameters to be the same. </a:t>
            </a:r>
          </a:p>
          <a:p>
            <a:pPr marL="171450" indent="-171450">
              <a:buFont typeface="Arial"/>
              <a:buChar char="•"/>
            </a:pPr>
            <a:endParaRPr lang="en-US" sz="1200" kern="1200" dirty="0" smtClean="0">
              <a:solidFill>
                <a:schemeClr val="tx1"/>
              </a:solidFill>
              <a:latin typeface="+mn-lt"/>
              <a:ea typeface="+mn-ea"/>
              <a:cs typeface="+mn-cs"/>
            </a:endParaRPr>
          </a:p>
          <a:p>
            <a:pPr marL="171450" indent="-171450">
              <a:buFont typeface="Arial"/>
              <a:buChar char="•"/>
            </a:pPr>
            <a:r>
              <a:rPr lang="en-US" sz="1200" kern="1200" dirty="0" smtClean="0">
                <a:solidFill>
                  <a:schemeClr val="tx1"/>
                </a:solidFill>
                <a:latin typeface="+mn-lt"/>
                <a:ea typeface="+mn-ea"/>
                <a:cs typeface="+mn-cs"/>
              </a:rPr>
              <a:t>Our hypotheses for the sink limitation experiment are that the plants with reduced sink strength (smaller pots) would have:</a:t>
            </a:r>
          </a:p>
          <a:p>
            <a:pPr marL="171450" indent="-171450">
              <a:buFont typeface="Arial"/>
              <a:buChar char="•"/>
            </a:pPr>
            <a:r>
              <a:rPr lang="en-US" sz="1200" kern="1200" dirty="0" smtClean="0">
                <a:solidFill>
                  <a:schemeClr val="tx1"/>
                </a:solidFill>
                <a:latin typeface="+mn-lt"/>
                <a:ea typeface="+mn-ea"/>
                <a:cs typeface="+mn-cs"/>
              </a:rPr>
              <a:t>Most importantly, a lower </a:t>
            </a:r>
            <a:r>
              <a:rPr lang="en-US" sz="1200" kern="1200" dirty="0" err="1" smtClean="0">
                <a:solidFill>
                  <a:schemeClr val="tx1"/>
                </a:solidFill>
                <a:latin typeface="+mn-lt"/>
                <a:ea typeface="+mn-ea"/>
                <a:cs typeface="+mn-cs"/>
              </a:rPr>
              <a:t>utilisation</a:t>
            </a:r>
            <a:r>
              <a:rPr lang="en-US" sz="1200" kern="1200" dirty="0" smtClean="0">
                <a:solidFill>
                  <a:schemeClr val="tx1"/>
                </a:solidFill>
                <a:latin typeface="+mn-lt"/>
                <a:ea typeface="+mn-ea"/>
                <a:cs typeface="+mn-cs"/>
              </a:rPr>
              <a:t> rate (lower k). Under sink limitation, I would expect that the rate of conversion of </a:t>
            </a:r>
            <a:r>
              <a:rPr lang="en-US" sz="1200" kern="1200" dirty="0" err="1" smtClean="0">
                <a:solidFill>
                  <a:schemeClr val="tx1"/>
                </a:solidFill>
                <a:latin typeface="+mn-lt"/>
                <a:ea typeface="+mn-ea"/>
                <a:cs typeface="+mn-cs"/>
              </a:rPr>
              <a:t>photosynthate</a:t>
            </a:r>
            <a:r>
              <a:rPr lang="en-US" sz="1200" kern="1200" dirty="0" smtClean="0">
                <a:solidFill>
                  <a:schemeClr val="tx1"/>
                </a:solidFill>
                <a:latin typeface="+mn-lt"/>
                <a:ea typeface="+mn-ea"/>
                <a:cs typeface="+mn-cs"/>
              </a:rPr>
              <a:t> to biomass would slow down and the plant would increase its reserves. This seems to be supported in our results. </a:t>
            </a:r>
          </a:p>
          <a:p>
            <a:pPr marL="171450" indent="-171450">
              <a:buFont typeface="Arial"/>
              <a:buChar char="•"/>
            </a:pPr>
            <a:r>
              <a:rPr lang="en-US" sz="1200" kern="1200" dirty="0" smtClean="0">
                <a:solidFill>
                  <a:schemeClr val="tx1"/>
                </a:solidFill>
                <a:latin typeface="+mn-lt"/>
                <a:ea typeface="+mn-ea"/>
                <a:cs typeface="+mn-cs"/>
              </a:rPr>
              <a:t>We are also </a:t>
            </a:r>
            <a:r>
              <a:rPr lang="en-US" sz="1200" kern="1200" dirty="0" err="1" smtClean="0">
                <a:solidFill>
                  <a:schemeClr val="tx1"/>
                </a:solidFill>
                <a:latin typeface="+mn-lt"/>
                <a:ea typeface="+mn-ea"/>
                <a:cs typeface="+mn-cs"/>
              </a:rPr>
              <a:t>hypothesising</a:t>
            </a:r>
            <a:r>
              <a:rPr lang="en-US" sz="1200" kern="1200" dirty="0" smtClean="0">
                <a:solidFill>
                  <a:schemeClr val="tx1"/>
                </a:solidFill>
                <a:latin typeface="+mn-lt"/>
                <a:ea typeface="+mn-ea"/>
                <a:cs typeface="+mn-cs"/>
              </a:rPr>
              <a:t> more C lost to respiration and less used for production (higher Y) - this is the “wasteful plant” hypothesis, whereby C taken up by the plant that is unable to be used for growth is returned to the atmosphere. It’s a questionable hypothesis, and doesn’t seem to have much support from our analysis. </a:t>
            </a:r>
          </a:p>
          <a:p>
            <a:pPr marL="171450" indent="-171450">
              <a:buFont typeface="Arial"/>
              <a:buChar char="•"/>
            </a:pPr>
            <a:r>
              <a:rPr lang="en-US" sz="1200" kern="1200" dirty="0" smtClean="0">
                <a:solidFill>
                  <a:schemeClr val="tx1"/>
                </a:solidFill>
                <a:latin typeface="+mn-lt"/>
                <a:ea typeface="+mn-ea"/>
                <a:cs typeface="+mn-cs"/>
              </a:rPr>
              <a:t>Regarding</a:t>
            </a:r>
            <a:r>
              <a:rPr lang="en-US" sz="1200" kern="1200" baseline="0" dirty="0" smtClean="0">
                <a:solidFill>
                  <a:schemeClr val="tx1"/>
                </a:solidFill>
                <a:latin typeface="+mn-lt"/>
                <a:ea typeface="+mn-ea"/>
                <a:cs typeface="+mn-cs"/>
              </a:rPr>
              <a:t> the</a:t>
            </a:r>
            <a:r>
              <a:rPr lang="en-US" sz="1200" kern="1200" dirty="0" smtClean="0">
                <a:solidFill>
                  <a:schemeClr val="tx1"/>
                </a:solidFill>
                <a:latin typeface="+mn-lt"/>
                <a:ea typeface="+mn-ea"/>
                <a:cs typeface="+mn-cs"/>
              </a:rPr>
              <a:t> allocation fractions we would have expected allocation to roots to increase, due to limited resource availability, but now looking at our results with lower root allocation I figure that makes sense, since the plants physically don’t have room to grow more roots. </a:t>
            </a: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19</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dirty="0" smtClean="0"/>
              <a:t>Lets </a:t>
            </a:r>
            <a:r>
              <a:rPr lang="en-US" sz="1200" dirty="0" smtClean="0"/>
              <a:t>start with</a:t>
            </a:r>
            <a:r>
              <a:rPr lang="en-US" sz="1200" baseline="0" dirty="0" smtClean="0"/>
              <a:t> the basic concept of GPP and plant growth</a:t>
            </a:r>
          </a:p>
          <a:p>
            <a:pPr marL="171450" indent="-171450">
              <a:buFont typeface="Arial"/>
              <a:buChar char="•"/>
            </a:pPr>
            <a:r>
              <a:rPr lang="en-US" sz="1200" dirty="0" smtClean="0"/>
              <a:t>As photosynthesis provides the main substrate for plant growth, so studies of growth responses to environmental stress often focus on photosynthetic responses. </a:t>
            </a:r>
          </a:p>
          <a:p>
            <a:pPr marL="171450" indent="-171450">
              <a:buFont typeface="Arial"/>
              <a:buChar char="•"/>
            </a:pPr>
            <a:r>
              <a:rPr lang="en-US" sz="1200" dirty="0" smtClean="0"/>
              <a:t>While </a:t>
            </a:r>
            <a:r>
              <a:rPr lang="en-US" sz="1200" dirty="0" smtClean="0"/>
              <a:t>these two responses can be closely correlated, it has long been observed that increased photosynthesis does not necessarily lead to increased growth (e.g. Bradford &amp; Hsiao 1982, McDonald 1986, Gifford 1987, </a:t>
            </a:r>
            <a:r>
              <a:rPr lang="en-US" sz="1200" dirty="0" err="1" smtClean="0"/>
              <a:t>Poorter</a:t>
            </a:r>
            <a:r>
              <a:rPr lang="en-US" sz="1200" dirty="0" smtClean="0"/>
              <a:t> et al. 1990). </a:t>
            </a:r>
          </a:p>
          <a:p>
            <a:pPr marL="171450" indent="-171450">
              <a:buFont typeface="Arial"/>
              <a:buChar char="•"/>
            </a:pPr>
            <a:r>
              <a:rPr lang="en-US" sz="1200" dirty="0" smtClean="0"/>
              <a:t>So where does the </a:t>
            </a:r>
            <a:r>
              <a:rPr lang="en-US" sz="1200" dirty="0" smtClean="0"/>
              <a:t>leftover </a:t>
            </a:r>
            <a:r>
              <a:rPr lang="en-US" sz="1200" dirty="0" err="1" smtClean="0"/>
              <a:t>photosynthate</a:t>
            </a:r>
            <a:r>
              <a:rPr lang="en-US" sz="1200" baseline="0" dirty="0" smtClean="0"/>
              <a:t> go then?</a:t>
            </a:r>
            <a:r>
              <a:rPr lang="en-US" sz="1200" baseline="0" dirty="0" smtClean="0"/>
              <a:t>?</a:t>
            </a:r>
          </a:p>
          <a:p>
            <a:pPr marL="171450" indent="-171450">
              <a:buFont typeface="Arial"/>
              <a:buChar char="•"/>
            </a:pPr>
            <a:r>
              <a:rPr lang="en-US" sz="1200" baseline="0" dirty="0" smtClean="0"/>
              <a:t>Is that lost to environment? Or p</a:t>
            </a:r>
            <a:r>
              <a:rPr lang="en-US" sz="1200" dirty="0" smtClean="0"/>
              <a:t>lants </a:t>
            </a:r>
            <a:r>
              <a:rPr lang="en-US" sz="1200" dirty="0" smtClean="0"/>
              <a:t>may </a:t>
            </a:r>
            <a:r>
              <a:rPr lang="en-US" sz="1200" dirty="0" smtClean="0"/>
              <a:t>store </a:t>
            </a:r>
            <a:r>
              <a:rPr lang="en-US" sz="1200" dirty="0" smtClean="0"/>
              <a:t>them for future</a:t>
            </a:r>
            <a:r>
              <a:rPr lang="en-US" sz="1200" baseline="0" dirty="0" smtClean="0"/>
              <a:t> stress</a:t>
            </a:r>
            <a:r>
              <a:rPr lang="en-US" sz="1200" dirty="0" smtClean="0"/>
              <a:t>. </a:t>
            </a:r>
          </a:p>
          <a:p>
            <a:pPr marL="171450" indent="-171450">
              <a:buFont typeface="Arial"/>
              <a:buChar char="•"/>
            </a:pPr>
            <a:r>
              <a:rPr lang="en-US" sz="1200" dirty="0" smtClean="0"/>
              <a:t>The </a:t>
            </a:r>
            <a:r>
              <a:rPr lang="en-US" sz="1200" dirty="0" smtClean="0"/>
              <a:t>big </a:t>
            </a:r>
            <a:r>
              <a:rPr lang="en-US" sz="1200" dirty="0" smtClean="0"/>
              <a:t>question is how much is storing</a:t>
            </a:r>
            <a:r>
              <a:rPr lang="en-US" sz="1200" baseline="0" dirty="0" smtClean="0"/>
              <a:t> in this box, when </a:t>
            </a:r>
            <a:r>
              <a:rPr lang="en-US" sz="1200" dirty="0" smtClean="0"/>
              <a:t>and why it happens: is this accumulation simply a passive consequence of stress-induced growth limitation (Chapin et al. 1990; Pereira 1995), or is it an active ‘hedge-betting’ strategy for saving resources in anticipation of future stress? </a:t>
            </a:r>
          </a:p>
          <a:p>
            <a:pPr marL="171450" indent="-171450">
              <a:buFont typeface="Arial"/>
              <a:buChar char="•"/>
            </a:pPr>
            <a:r>
              <a:rPr lang="en-US" sz="1200" b="0" dirty="0" smtClean="0"/>
              <a:t>So we are looking for answers to these questions through our</a:t>
            </a:r>
            <a:r>
              <a:rPr lang="en-US" sz="1200" b="0" baseline="0" dirty="0" smtClean="0"/>
              <a:t> modeling effort.</a:t>
            </a:r>
          </a:p>
          <a:p>
            <a:pPr marL="171450" indent="-171450">
              <a:buFont typeface="Arial"/>
              <a:buChar char="•"/>
            </a:pPr>
            <a:r>
              <a:rPr lang="en-US" sz="1200" b="0" dirty="0" smtClean="0"/>
              <a:t>These are </a:t>
            </a:r>
            <a:r>
              <a:rPr lang="en-US" sz="1200" b="0" dirty="0" smtClean="0"/>
              <a:t>important to answer</a:t>
            </a:r>
            <a:r>
              <a:rPr lang="en-US" sz="1200" b="0" baseline="0" dirty="0" smtClean="0"/>
              <a:t> </a:t>
            </a:r>
            <a:r>
              <a:rPr lang="en-US" sz="1200" b="0" dirty="0" smtClean="0"/>
              <a:t>because it directly affects our ability to predict how plants will respond to </a:t>
            </a:r>
            <a:r>
              <a:rPr lang="en-US" sz="1200" b="0" dirty="0" smtClean="0"/>
              <a:t>extreme environmental stress such as severe drought,</a:t>
            </a:r>
            <a:r>
              <a:rPr lang="en-US" sz="1200" b="0" baseline="0" dirty="0" smtClean="0"/>
              <a:t> fire etc</a:t>
            </a:r>
            <a:r>
              <a:rPr lang="en-US" sz="1200" b="0" dirty="0" smtClean="0"/>
              <a:t>. </a:t>
            </a:r>
          </a:p>
          <a:p>
            <a:pPr marL="171450" indent="-171450">
              <a:buFont typeface="Arial"/>
              <a:buChar char="•"/>
            </a:pPr>
            <a:endParaRPr lang="en-US" sz="1200" b="0" dirty="0" smtClean="0"/>
          </a:p>
        </p:txBody>
      </p:sp>
      <p:sp>
        <p:nvSpPr>
          <p:cNvPr id="4" name="Slide Number Placeholder 3"/>
          <p:cNvSpPr>
            <a:spLocks noGrp="1"/>
          </p:cNvSpPr>
          <p:nvPr>
            <p:ph type="sldNum" sz="quarter" idx="10"/>
          </p:nvPr>
        </p:nvSpPr>
        <p:spPr/>
        <p:txBody>
          <a:bodyPr/>
          <a:lstStyle/>
          <a:p>
            <a:fld id="{C38BB264-6442-46C0-B15D-8B954A0DDF7F}" type="slidenum">
              <a:rPr lang="en-AU" smtClean="0"/>
              <a:t>2</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When we are satisfied with the results from the synthetic case, we jump into </a:t>
            </a:r>
            <a:r>
              <a:rPr lang="en-US" baseline="0" dirty="0" smtClean="0"/>
              <a:t>the real scenario</a:t>
            </a:r>
          </a:p>
          <a:p>
            <a:pPr marL="171450" indent="-171450">
              <a:buFont typeface="Arial"/>
              <a:buChar char="•"/>
            </a:pPr>
            <a:r>
              <a:rPr lang="en-US" dirty="0" smtClean="0"/>
              <a:t>Now</a:t>
            </a:r>
            <a:r>
              <a:rPr lang="en-US" baseline="0" dirty="0" smtClean="0"/>
              <a:t> the hardest part in to how to setup the parameter settings, do we go for daily variation, monthly or </a:t>
            </a:r>
            <a:r>
              <a:rPr lang="en-US" baseline="0" dirty="0" smtClean="0"/>
              <a:t>what else?</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So we started our testing with daily variation where the parameters can vary daily over time within the defined parameter space</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Here is an example how it worked with all the parameters go up and down with time to match the modeled carbon pools with the data measurements</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So this look certainly messy and we don</a:t>
            </a:r>
            <a:r>
              <a:rPr lang="uk-UA" baseline="0" dirty="0" smtClean="0"/>
              <a:t>’</a:t>
            </a:r>
            <a:r>
              <a:rPr lang="en-US" baseline="0" dirty="0" smtClean="0"/>
              <a:t>t want the parameters to vary that abruptly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Then we tried monthly variation and the results were similar though the parameters don</a:t>
            </a:r>
            <a:r>
              <a:rPr lang="uk-UA" baseline="0" dirty="0" smtClean="0"/>
              <a:t>’</a:t>
            </a:r>
            <a:r>
              <a:rPr lang="en-US" baseline="0" dirty="0" smtClean="0"/>
              <a:t>t vary within that month, however change suddenly from one month to another</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20</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So to get rid of these</a:t>
            </a:r>
            <a:r>
              <a:rPr lang="en-US" baseline="0" dirty="0" smtClean="0"/>
              <a:t> sudden changes we then test few other scenarios starting with the most simplest form:</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That is the case 3</a:t>
            </a:r>
            <a:r>
              <a:rPr lang="en-US" baseline="0" dirty="0" smtClean="0"/>
              <a:t> where we have only</a:t>
            </a:r>
            <a:r>
              <a:rPr lang="en-US" dirty="0" smtClean="0"/>
              <a:t> One parameter set – so the parameters don</a:t>
            </a:r>
            <a:r>
              <a:rPr lang="uk-UA" dirty="0" smtClean="0"/>
              <a:t>’</a:t>
            </a:r>
            <a:r>
              <a:rPr lang="en-US" dirty="0" smtClean="0"/>
              <a:t>t vary over time. </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The uncertainty around the estimates are also modeled</a:t>
            </a:r>
            <a:r>
              <a:rPr lang="en-US" baseline="0" dirty="0" smtClean="0"/>
              <a:t> and shown with light colors.</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This option</a:t>
            </a:r>
            <a:r>
              <a:rPr lang="en-US" baseline="0" dirty="0" smtClean="0"/>
              <a:t> could also fit the model with the measurements, however with lower Log likelihood and higher values of AIC, BIC.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And most importantly this option doesn’t fulfill the aim of time varying parameters.</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So we quickly move on to the next step where we have the parameters vary linearly over time, therefore we need to infer two sets of parameters in this case (k1, k2 and so on).</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These results also show a bit of hard time to satisfy the data with lower Log likelihood and higher values of AIC, BIC.</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Then we did the similar test with 2</a:t>
            </a:r>
            <a:r>
              <a:rPr lang="en-US" baseline="30000" dirty="0" smtClean="0"/>
              <a:t>nd</a:t>
            </a:r>
            <a:r>
              <a:rPr lang="en-US" baseline="0" dirty="0" smtClean="0"/>
              <a:t> order quadratic equations with three sets of parameters (k1, k2, k3 and so on).</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This case shows better matching with the data when we compare the log likelihood, AIC and BIC.</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So to finding the optimum parameter settings for our model, we did the iterations with 4 parameters as well, however don</a:t>
            </a:r>
            <a:r>
              <a:rPr lang="uk-UA" baseline="0" dirty="0" smtClean="0"/>
              <a:t>’</a:t>
            </a:r>
            <a:r>
              <a:rPr lang="en-US" baseline="0" dirty="0" smtClean="0"/>
              <a:t>t get any clear improvements at all comparing with the test case 5.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So we can now conclude that test case 5 is the best parameter setting for our model with optimum results.</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baseline="0"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21</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Similar diagrams with utilization coefficient “k”</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22</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The modeled biomass carves for all the treatments further establish that the case 5 with 3 parameter sets is the most suitable one.</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The solid lines are for case 3 with no variation, small dashed line is for case 4 and the big dashed line represents case 5.</a:t>
            </a:r>
          </a:p>
        </p:txBody>
      </p:sp>
      <p:sp>
        <p:nvSpPr>
          <p:cNvPr id="4" name="Slide Number Placeholder 3"/>
          <p:cNvSpPr>
            <a:spLocks noGrp="1"/>
          </p:cNvSpPr>
          <p:nvPr>
            <p:ph type="sldNum" sz="quarter" idx="10"/>
          </p:nvPr>
        </p:nvSpPr>
        <p:spPr/>
        <p:txBody>
          <a:bodyPr/>
          <a:lstStyle/>
          <a:p>
            <a:fld id="{C38BB264-6442-46C0-B15D-8B954A0DDF7F}" type="slidenum">
              <a:rPr lang="en-AU" smtClean="0"/>
              <a:t>23</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latin typeface="+mn-lt"/>
                <a:ea typeface="+mn-ea"/>
                <a:cs typeface="+mn-cs"/>
              </a:rPr>
              <a:t>Now let’s go back to our hypotheses list and start with the null hypothesis</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latin typeface="+mn-lt"/>
                <a:ea typeface="+mn-ea"/>
                <a:cs typeface="+mn-cs"/>
              </a:rPr>
              <a:t>We</a:t>
            </a:r>
            <a:r>
              <a:rPr lang="en-US" sz="1200" kern="1200" baseline="0" dirty="0" smtClean="0">
                <a:solidFill>
                  <a:schemeClr val="tx1"/>
                </a:solidFill>
                <a:latin typeface="+mn-lt"/>
                <a:ea typeface="+mn-ea"/>
                <a:cs typeface="+mn-cs"/>
              </a:rPr>
              <a:t> test </a:t>
            </a:r>
            <a:r>
              <a:rPr lang="en-US" sz="1200" kern="1200" dirty="0" smtClean="0">
                <a:solidFill>
                  <a:schemeClr val="tx1"/>
                </a:solidFill>
                <a:latin typeface="+mn-lt"/>
                <a:ea typeface="+mn-ea"/>
                <a:cs typeface="+mn-cs"/>
              </a:rPr>
              <a:t>what if the parameters are fitted to all groups at once (group 8 with pink color), and how far off would the parameters are for the different treatments (other curves)</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latin typeface="+mn-lt"/>
                <a:ea typeface="+mn-ea"/>
                <a:cs typeface="+mn-cs"/>
              </a:rPr>
              <a:t>I have just put the results for two of</a:t>
            </a:r>
            <a:r>
              <a:rPr lang="en-US" sz="1200" kern="1200" baseline="0" dirty="0" smtClean="0">
                <a:solidFill>
                  <a:schemeClr val="tx1"/>
                </a:solidFill>
                <a:latin typeface="+mn-lt"/>
                <a:ea typeface="+mn-ea"/>
                <a:cs typeface="+mn-cs"/>
              </a:rPr>
              <a:t> the parameters (</a:t>
            </a:r>
            <a:r>
              <a:rPr lang="en-US" sz="1200" kern="1200" baseline="0" dirty="0" err="1" smtClean="0">
                <a:solidFill>
                  <a:schemeClr val="tx1"/>
                </a:solidFill>
                <a:latin typeface="+mn-lt"/>
                <a:ea typeface="+mn-ea"/>
                <a:cs typeface="+mn-cs"/>
              </a:rPr>
              <a:t>af</a:t>
            </a:r>
            <a:r>
              <a:rPr lang="en-US" sz="1200" kern="1200" baseline="0" dirty="0" smtClean="0">
                <a:solidFill>
                  <a:schemeClr val="tx1"/>
                </a:solidFill>
                <a:latin typeface="+mn-lt"/>
                <a:ea typeface="+mn-ea"/>
                <a:cs typeface="+mn-cs"/>
              </a:rPr>
              <a:t> and k) and all the parameters c</a:t>
            </a:r>
            <a:r>
              <a:rPr lang="en-US" sz="1200" kern="1200" dirty="0" smtClean="0">
                <a:solidFill>
                  <a:schemeClr val="tx1"/>
                </a:solidFill>
                <a:latin typeface="+mn-lt"/>
                <a:ea typeface="+mn-ea"/>
                <a:cs typeface="+mn-cs"/>
              </a:rPr>
              <a:t>learly demonstrate the null hypothesis to be wrong as there are significant variations between</a:t>
            </a:r>
            <a:r>
              <a:rPr lang="en-US" sz="1200" kern="1200" baseline="0" dirty="0" smtClean="0">
                <a:solidFill>
                  <a:schemeClr val="tx1"/>
                </a:solidFill>
                <a:latin typeface="+mn-lt"/>
                <a:ea typeface="+mn-ea"/>
                <a:cs typeface="+mn-cs"/>
              </a:rPr>
              <a:t> the parameters for different treatments over time</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24</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latin typeface="+mn-lt"/>
                <a:ea typeface="+mn-ea"/>
                <a:cs typeface="+mn-cs"/>
              </a:rPr>
              <a:t>Now if we think about</a:t>
            </a:r>
            <a:r>
              <a:rPr lang="en-US" sz="1200" kern="1200" baseline="0" dirty="0" smtClean="0">
                <a:solidFill>
                  <a:schemeClr val="tx1"/>
                </a:solidFill>
                <a:latin typeface="+mn-lt"/>
                <a:ea typeface="+mn-ea"/>
                <a:cs typeface="+mn-cs"/>
              </a:rPr>
              <a:t> the other hypotheses we listed for k, Y and </a:t>
            </a:r>
            <a:r>
              <a:rPr lang="en-US" sz="1200" kern="1200" baseline="0" dirty="0" err="1" smtClean="0">
                <a:solidFill>
                  <a:schemeClr val="tx1"/>
                </a:solidFill>
                <a:latin typeface="+mn-lt"/>
                <a:ea typeface="+mn-ea"/>
                <a:cs typeface="+mn-cs"/>
              </a:rPr>
              <a:t>ar</a:t>
            </a:r>
            <a:r>
              <a:rPr lang="en-US" sz="1200" kern="1200" baseline="0" dirty="0" smtClean="0">
                <a:solidFill>
                  <a:schemeClr val="tx1"/>
                </a:solidFill>
                <a:latin typeface="+mn-lt"/>
                <a:ea typeface="+mn-ea"/>
                <a:cs typeface="+mn-cs"/>
              </a:rPr>
              <a:t>, it gets kind of mixed up with all these 7 treatments and becomes hard to draw the conclusions</a:t>
            </a:r>
            <a:endParaRPr lang="en-US"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Too many samples</a:t>
            </a:r>
            <a:r>
              <a:rPr lang="en-US" baseline="0" dirty="0" smtClean="0"/>
              <a:t> are not always helpful!</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C38BB264-6442-46C0-B15D-8B954A0DDF7F}" type="slidenum">
              <a:rPr lang="en-AU" smtClean="0"/>
              <a:t>25</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So the next thing we do is make groups of treatments to simplify the results with fewer number of treatment groups and see how we could interpret the outcomes</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Here </a:t>
            </a:r>
            <a:r>
              <a:rPr lang="en-US" dirty="0" smtClean="0"/>
              <a:t>are two of the examples</a:t>
            </a:r>
            <a:r>
              <a:rPr lang="en-US" baseline="0" dirty="0" smtClean="0"/>
              <a:t> having 3 and 4 cluster of groups in search of possible relationship between the sink strength and the parameters.</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This slide shows the utilization coefficient k</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It is evident that sink strength is proportional with utilization coefficient, supports our hypothesis #1</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baseline="0"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26</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Here are similar</a:t>
            </a:r>
            <a:r>
              <a:rPr lang="en-US" baseline="0" dirty="0" smtClean="0"/>
              <a:t> cluster of groups showing the growth respiration coefficient Y</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There isn't any concrete relationship between sink strength and growth respiration coefficient Y, which makes the </a:t>
            </a:r>
            <a:r>
              <a:rPr lang="en-US" sz="1200" dirty="0" smtClean="0"/>
              <a:t>“wasteful plant” hypothesis more questionable.</a:t>
            </a:r>
            <a:endParaRPr lang="en-US" baseline="0"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baseline="0"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27</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Here are similar</a:t>
            </a:r>
            <a:r>
              <a:rPr lang="en-US" baseline="0" dirty="0" smtClean="0"/>
              <a:t> cluster of groups showing the root allocation fraction </a:t>
            </a:r>
            <a:r>
              <a:rPr lang="en-US" baseline="0" dirty="0" err="1" smtClean="0"/>
              <a:t>ar</a:t>
            </a:r>
            <a:endParaRPr lang="en-US" baseline="0"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All the sink limited treatments have low root allocation fraction except at the beginning of free seedling, which also goes down with time, possibly due to change of weather.</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This result supports our hypothesis #3</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baseline="0"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28</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dirty="0" smtClean="0"/>
              <a:t>We suggest substantial modification to the existing DA framework which we believe becomes an invaluable tool for quantifying carbon fluxes in experimental systems</a:t>
            </a:r>
          </a:p>
          <a:p>
            <a:pPr marL="171450" indent="-171450">
              <a:buFont typeface="Arial"/>
              <a:buChar char="•"/>
            </a:pPr>
            <a:r>
              <a:rPr lang="en-US" dirty="0" smtClean="0"/>
              <a:t>Our</a:t>
            </a:r>
            <a:r>
              <a:rPr lang="en-US" baseline="0" dirty="0" smtClean="0"/>
              <a:t> modeling effort improves the understanding of </a:t>
            </a:r>
            <a:r>
              <a:rPr lang="en-US" sz="1200" b="0" dirty="0" err="1" smtClean="0"/>
              <a:t>photosynthate</a:t>
            </a:r>
            <a:r>
              <a:rPr lang="en-US" sz="1200" b="0" dirty="0" smtClean="0"/>
              <a:t> allocation to growth vs. storage </a:t>
            </a:r>
          </a:p>
          <a:p>
            <a:pPr marL="171450" indent="-171450">
              <a:buFont typeface="Arial"/>
              <a:buChar char="•"/>
            </a:pPr>
            <a:r>
              <a:rPr lang="en-US" sz="1200" b="0" dirty="0" smtClean="0"/>
              <a:t>We model the storage pool from an</a:t>
            </a:r>
            <a:r>
              <a:rPr lang="en-US" sz="1200" b="0" baseline="0" dirty="0" smtClean="0"/>
              <a:t> experimental data and show that the storage pool </a:t>
            </a:r>
            <a:r>
              <a:rPr lang="en-US" sz="1200" dirty="0" smtClean="0"/>
              <a:t>is a significant portion of the total Carbon</a:t>
            </a:r>
            <a:r>
              <a:rPr lang="en-US" sz="1200" baseline="0" dirty="0" smtClean="0"/>
              <a:t> mass</a:t>
            </a:r>
          </a:p>
          <a:p>
            <a:pPr marL="171450" indent="-171450">
              <a:buFont typeface="Arial"/>
              <a:buChar char="•"/>
            </a:pPr>
            <a:r>
              <a:rPr lang="en-US" sz="1200" b="0" i="0" u="none" strike="noStrike" kern="1200" baseline="0" dirty="0" smtClean="0">
                <a:solidFill>
                  <a:schemeClr val="tx1"/>
                </a:solidFill>
                <a:latin typeface="+mn-lt"/>
                <a:ea typeface="+mn-ea"/>
                <a:cs typeface="+mn-cs"/>
              </a:rPr>
              <a:t>We allow the assimilation of tissue-level measurements, such as measurements of leaf photosynthesis and dark respiration, which provide important constraints on the carbon budget. </a:t>
            </a:r>
            <a:endParaRPr lang="en-US" sz="1200" baseline="0"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dirty="0" smtClean="0"/>
              <a:t>We prove the null hypothesis to be wrong as there are significant variations between the allocation fractions for different treatments over time</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dirty="0" smtClean="0"/>
              <a:t>We establish the relationships between various allocation fractions with sink limited treatments </a:t>
            </a:r>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29</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b="0" dirty="0" smtClean="0"/>
              <a:t>So</a:t>
            </a:r>
            <a:r>
              <a:rPr lang="en-US" sz="1200" b="0" baseline="0" dirty="0" smtClean="0"/>
              <a:t> here is the typical carbon flow chart.</a:t>
            </a:r>
          </a:p>
          <a:p>
            <a:pPr marL="171450" indent="-171450">
              <a:buFont typeface="Arial"/>
              <a:buChar char="•"/>
            </a:pPr>
            <a:r>
              <a:rPr lang="en-US" sz="1200" b="0" baseline="0" dirty="0" smtClean="0"/>
              <a:t>And what we are suggesting is inserting an extra box of storage in </a:t>
            </a:r>
            <a:r>
              <a:rPr lang="en-US" sz="1200" b="0" baseline="0" dirty="0" smtClean="0"/>
              <a:t>this </a:t>
            </a:r>
            <a:r>
              <a:rPr lang="en-US" sz="1200" b="0" baseline="0" dirty="0" smtClean="0"/>
              <a:t>Carbon flow diagram to see how much is stored and when??</a:t>
            </a:r>
          </a:p>
          <a:p>
            <a:pPr marL="171450" indent="-171450">
              <a:buFont typeface="Arial"/>
              <a:buChar char="•"/>
            </a:pPr>
            <a:endParaRPr lang="en-US" sz="1200" b="0" baseline="0" dirty="0" smtClean="0"/>
          </a:p>
          <a:p>
            <a:pPr marL="171450" indent="-171450">
              <a:buFont typeface="Arial"/>
              <a:buChar char="•"/>
            </a:pPr>
            <a:r>
              <a:rPr lang="en-US" dirty="0" smtClean="0"/>
              <a:t>A lack of both empirical data and theoretical understanding currently hampers the ability to quantify this storage box. </a:t>
            </a:r>
          </a:p>
          <a:p>
            <a:pPr marL="171450" indent="-171450">
              <a:buFont typeface="Arial"/>
              <a:buChar char="•"/>
            </a:pPr>
            <a:r>
              <a:rPr lang="en-US" dirty="0" smtClean="0"/>
              <a:t>So we are trying to address both the gaps</a:t>
            </a:r>
            <a:r>
              <a:rPr lang="en-US" baseline="0" dirty="0" smtClean="0"/>
              <a:t> to </a:t>
            </a:r>
            <a:r>
              <a:rPr lang="en-US" dirty="0" smtClean="0"/>
              <a:t>infer empirical growth-storage patterns using </a:t>
            </a:r>
            <a:r>
              <a:rPr lang="en-US" b="0" dirty="0" smtClean="0"/>
              <a:t>novel data assimilation technique applied </a:t>
            </a:r>
            <a:r>
              <a:rPr lang="en-US" dirty="0" smtClean="0"/>
              <a:t>to results from an</a:t>
            </a:r>
            <a:r>
              <a:rPr lang="en-US" baseline="0" dirty="0" smtClean="0"/>
              <a:t> </a:t>
            </a:r>
            <a:r>
              <a:rPr lang="en-US" dirty="0" smtClean="0"/>
              <a:t>experiment on Australian woody species. </a:t>
            </a:r>
          </a:p>
          <a:p>
            <a:pPr marL="171450" indent="-171450">
              <a:buFont typeface="Arial"/>
              <a:buChar char="•"/>
            </a:pPr>
            <a:endParaRPr lang="en-US" sz="1200" b="0" dirty="0" smtClean="0"/>
          </a:p>
        </p:txBody>
      </p:sp>
      <p:sp>
        <p:nvSpPr>
          <p:cNvPr id="4" name="Slide Number Placeholder 3"/>
          <p:cNvSpPr>
            <a:spLocks noGrp="1"/>
          </p:cNvSpPr>
          <p:nvPr>
            <p:ph type="sldNum" sz="quarter" idx="10"/>
          </p:nvPr>
        </p:nvSpPr>
        <p:spPr/>
        <p:txBody>
          <a:bodyPr/>
          <a:lstStyle/>
          <a:p>
            <a:fld id="{C38BB264-6442-46C0-B15D-8B954A0DDF7F}" type="slidenum">
              <a:rPr lang="en-AU" smtClean="0"/>
              <a:t>3</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30</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kern="1200" dirty="0" smtClean="0">
                <a:solidFill>
                  <a:schemeClr val="tx1"/>
                </a:solidFill>
                <a:latin typeface="+mn-lt"/>
                <a:ea typeface="+mn-ea"/>
                <a:cs typeface="+mn-cs"/>
              </a:rPr>
              <a:t>The baseline parameters I’m using are: k=0.5, Y=0.3, </a:t>
            </a:r>
            <a:r>
              <a:rPr lang="en-US" sz="1200" kern="1200" dirty="0" err="1" smtClean="0">
                <a:solidFill>
                  <a:schemeClr val="tx1"/>
                </a:solidFill>
                <a:latin typeface="+mn-lt"/>
                <a:ea typeface="+mn-ea"/>
                <a:cs typeface="+mn-cs"/>
              </a:rPr>
              <a:t>af</a:t>
            </a:r>
            <a:r>
              <a:rPr lang="en-US" sz="1200" kern="1200" dirty="0" smtClean="0">
                <a:solidFill>
                  <a:schemeClr val="tx1"/>
                </a:solidFill>
                <a:latin typeface="+mn-lt"/>
                <a:ea typeface="+mn-ea"/>
                <a:cs typeface="+mn-cs"/>
              </a:rPr>
              <a:t>=0.36, as=0.3, </a:t>
            </a:r>
            <a:r>
              <a:rPr lang="en-US" sz="1200" kern="1200" dirty="0" err="1" smtClean="0">
                <a:solidFill>
                  <a:schemeClr val="tx1"/>
                </a:solidFill>
                <a:latin typeface="+mn-lt"/>
                <a:ea typeface="+mn-ea"/>
                <a:cs typeface="+mn-cs"/>
              </a:rPr>
              <a:t>sf</a:t>
            </a:r>
            <a:r>
              <a:rPr lang="en-US" sz="1200" kern="1200" dirty="0" smtClean="0">
                <a:solidFill>
                  <a:schemeClr val="tx1"/>
                </a:solidFill>
                <a:latin typeface="+mn-lt"/>
                <a:ea typeface="+mn-ea"/>
                <a:cs typeface="+mn-cs"/>
              </a:rPr>
              <a:t>=0.005, </a:t>
            </a:r>
            <a:r>
              <a:rPr lang="en-US" sz="1200" kern="1200" dirty="0" err="1" smtClean="0">
                <a:solidFill>
                  <a:schemeClr val="tx1"/>
                </a:solidFill>
                <a:latin typeface="+mn-lt"/>
                <a:ea typeface="+mn-ea"/>
                <a:cs typeface="+mn-cs"/>
              </a:rPr>
              <a:t>ar</a:t>
            </a:r>
            <a:r>
              <a:rPr lang="en-US" sz="1200" kern="1200" dirty="0" smtClean="0">
                <a:solidFill>
                  <a:schemeClr val="tx1"/>
                </a:solidFill>
                <a:latin typeface="+mn-lt"/>
                <a:ea typeface="+mn-ea"/>
                <a:cs typeface="+mn-cs"/>
              </a:rPr>
              <a:t>=(1-af-as). </a:t>
            </a:r>
          </a:p>
          <a:p>
            <a:pPr marL="171450" indent="-171450">
              <a:buFont typeface="Arial"/>
              <a:buChar char="•"/>
            </a:pPr>
            <a:r>
              <a:rPr lang="en-US" sz="1200" kern="1200" dirty="0" smtClean="0">
                <a:solidFill>
                  <a:schemeClr val="tx1"/>
                </a:solidFill>
                <a:latin typeface="+mn-lt"/>
                <a:ea typeface="+mn-ea"/>
                <a:cs typeface="+mn-cs"/>
              </a:rPr>
              <a:t>These values are actually the median values of the range I consider for the sensitivity test. </a:t>
            </a:r>
          </a:p>
          <a:p>
            <a:pPr marL="171450" indent="-171450">
              <a:buFont typeface="Arial"/>
              <a:buChar char="•"/>
            </a:pPr>
            <a:r>
              <a:rPr lang="en-US" sz="1200" kern="1200" dirty="0" smtClean="0">
                <a:solidFill>
                  <a:schemeClr val="tx1"/>
                </a:solidFill>
                <a:latin typeface="+mn-lt"/>
                <a:ea typeface="+mn-ea"/>
                <a:cs typeface="+mn-cs"/>
              </a:rPr>
              <a:t>When we look at the model equations for the C pools it seems quite obvious to have minimal effect of change of k on the C pools (</a:t>
            </a:r>
            <a:r>
              <a:rPr lang="en-US" sz="1200" kern="1200" dirty="0" err="1" smtClean="0">
                <a:solidFill>
                  <a:schemeClr val="tx1"/>
                </a:solidFill>
                <a:latin typeface="+mn-lt"/>
                <a:ea typeface="+mn-ea"/>
                <a:cs typeface="+mn-cs"/>
              </a:rPr>
              <a:t>Cleaf</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Cstem</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Croot</a:t>
            </a:r>
            <a:r>
              <a:rPr lang="en-US" sz="1200" kern="1200" dirty="0" smtClean="0">
                <a:solidFill>
                  <a:schemeClr val="tx1"/>
                </a:solidFill>
                <a:latin typeface="+mn-lt"/>
                <a:ea typeface="+mn-ea"/>
                <a:cs typeface="+mn-cs"/>
              </a:rPr>
              <a:t>). </a:t>
            </a:r>
          </a:p>
          <a:p>
            <a:pPr marL="171450" indent="-171450">
              <a:buFont typeface="Arial"/>
              <a:buChar char="•"/>
            </a:pPr>
            <a:r>
              <a:rPr lang="en-US" sz="1200" kern="1200" dirty="0" smtClean="0">
                <a:solidFill>
                  <a:schemeClr val="tx1"/>
                </a:solidFill>
                <a:latin typeface="+mn-lt"/>
                <a:ea typeface="+mn-ea"/>
                <a:cs typeface="+mn-cs"/>
              </a:rPr>
              <a:t>The equations are:</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Cleaf</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 &lt;- </a:t>
            </a:r>
            <a:r>
              <a:rPr lang="en-US" sz="1200" kern="1200" dirty="0" err="1" smtClean="0">
                <a:solidFill>
                  <a:schemeClr val="tx1"/>
                </a:solidFill>
                <a:latin typeface="+mn-lt"/>
                <a:ea typeface="+mn-ea"/>
                <a:cs typeface="+mn-cs"/>
              </a:rPr>
              <a:t>Cleaf</a:t>
            </a:r>
            <a:r>
              <a:rPr lang="en-US" sz="1200" kern="1200" dirty="0" smtClean="0">
                <a:solidFill>
                  <a:schemeClr val="tx1"/>
                </a:solidFill>
                <a:latin typeface="+mn-lt"/>
                <a:ea typeface="+mn-ea"/>
                <a:cs typeface="+mn-cs"/>
              </a:rPr>
              <a:t>[i-1] + </a:t>
            </a:r>
            <a:r>
              <a:rPr lang="en-US" sz="1200" b="1" kern="1200" dirty="0" smtClean="0">
                <a:solidFill>
                  <a:schemeClr val="tx1"/>
                </a:solidFill>
                <a:latin typeface="+mn-lt"/>
                <a:ea typeface="+mn-ea"/>
                <a:cs typeface="+mn-cs"/>
              </a:rPr>
              <a:t>k*</a:t>
            </a:r>
            <a:r>
              <a:rPr lang="en-US" sz="1200" b="1" kern="1200" dirty="0" err="1" smtClean="0">
                <a:solidFill>
                  <a:schemeClr val="tx1"/>
                </a:solidFill>
                <a:latin typeface="+mn-lt"/>
                <a:ea typeface="+mn-ea"/>
                <a:cs typeface="+mn-cs"/>
              </a:rPr>
              <a:t>Cstorage</a:t>
            </a:r>
            <a:r>
              <a:rPr lang="en-US" sz="1200" b="1" kern="1200" dirty="0" smtClean="0">
                <a:solidFill>
                  <a:schemeClr val="tx1"/>
                </a:solidFill>
                <a:latin typeface="+mn-lt"/>
                <a:ea typeface="+mn-ea"/>
                <a:cs typeface="+mn-cs"/>
              </a:rPr>
              <a:t>[i-1]</a:t>
            </a:r>
            <a:r>
              <a:rPr lang="en-US" sz="1200" b="0" kern="1200" dirty="0" smtClean="0">
                <a:solidFill>
                  <a:schemeClr val="tx1"/>
                </a:solidFill>
                <a:latin typeface="+mn-lt"/>
                <a:ea typeface="+mn-ea"/>
                <a:cs typeface="+mn-cs"/>
              </a:rPr>
              <a:t>*</a:t>
            </a:r>
            <a:r>
              <a:rPr lang="en-US" sz="1200" b="0" kern="1200" dirty="0" err="1" smtClean="0">
                <a:solidFill>
                  <a:schemeClr val="tx1"/>
                </a:solidFill>
                <a:latin typeface="+mn-lt"/>
                <a:ea typeface="+mn-ea"/>
                <a:cs typeface="+mn-cs"/>
              </a:rPr>
              <a:t>af</a:t>
            </a:r>
            <a:r>
              <a:rPr lang="en-US" sz="1200" b="0" kern="1200" dirty="0" smtClean="0">
                <a:solidFill>
                  <a:schemeClr val="tx1"/>
                </a:solidFill>
                <a:latin typeface="+mn-lt"/>
                <a:ea typeface="+mn-ea"/>
                <a:cs typeface="+mn-cs"/>
              </a:rPr>
              <a:t>*(1-Y) - </a:t>
            </a:r>
            <a:r>
              <a:rPr lang="en-US" sz="1200" b="0" kern="1200" dirty="0" err="1" smtClean="0">
                <a:solidFill>
                  <a:schemeClr val="tx1"/>
                </a:solidFill>
                <a:latin typeface="+mn-lt"/>
                <a:ea typeface="+mn-ea"/>
                <a:cs typeface="+mn-cs"/>
              </a:rPr>
              <a:t>sf</a:t>
            </a:r>
            <a:r>
              <a:rPr lang="en-US" sz="1200" b="0" kern="1200" dirty="0" smtClean="0">
                <a:solidFill>
                  <a:schemeClr val="tx1"/>
                </a:solidFill>
                <a:latin typeface="+mn-lt"/>
                <a:ea typeface="+mn-ea"/>
                <a:cs typeface="+mn-cs"/>
              </a:rPr>
              <a:t>*</a:t>
            </a:r>
            <a:r>
              <a:rPr lang="en-US" sz="1200" b="0" kern="1200" dirty="0" err="1" smtClean="0">
                <a:solidFill>
                  <a:schemeClr val="tx1"/>
                </a:solidFill>
                <a:latin typeface="+mn-lt"/>
                <a:ea typeface="+mn-ea"/>
                <a:cs typeface="+mn-cs"/>
              </a:rPr>
              <a:t>Cleaf</a:t>
            </a:r>
            <a:r>
              <a:rPr lang="en-US" sz="1200" b="0" kern="1200" dirty="0" smtClean="0">
                <a:solidFill>
                  <a:schemeClr val="tx1"/>
                </a:solidFill>
                <a:latin typeface="+mn-lt"/>
                <a:ea typeface="+mn-ea"/>
                <a:cs typeface="+mn-cs"/>
              </a:rPr>
              <a:t>[i-1]</a:t>
            </a:r>
          </a:p>
          <a:p>
            <a:r>
              <a:rPr lang="is-IS" sz="1200" b="0" kern="1200" dirty="0" smtClean="0">
                <a:solidFill>
                  <a:schemeClr val="tx1"/>
                </a:solidFill>
                <a:latin typeface="+mn-lt"/>
                <a:ea typeface="+mn-ea"/>
                <a:cs typeface="+mn-cs"/>
              </a:rPr>
              <a:t>      	Cstem[i] &lt;- Cstem[i-1] + </a:t>
            </a:r>
            <a:r>
              <a:rPr lang="is-IS" sz="1200" b="1" kern="1200" dirty="0" smtClean="0">
                <a:solidFill>
                  <a:schemeClr val="tx1"/>
                </a:solidFill>
                <a:latin typeface="+mn-lt"/>
                <a:ea typeface="+mn-ea"/>
                <a:cs typeface="+mn-cs"/>
              </a:rPr>
              <a:t>k*Cstorage[i-1]</a:t>
            </a:r>
            <a:r>
              <a:rPr lang="is-IS" sz="1200" b="0" kern="1200" dirty="0" smtClean="0">
                <a:solidFill>
                  <a:schemeClr val="tx1"/>
                </a:solidFill>
                <a:latin typeface="+mn-lt"/>
                <a:ea typeface="+mn-ea"/>
                <a:cs typeface="+mn-cs"/>
              </a:rPr>
              <a:t>*as*(1-Y)</a:t>
            </a:r>
          </a:p>
          <a:p>
            <a:r>
              <a:rPr lang="is-IS" sz="1200" b="0" kern="1200" dirty="0" smtClean="0">
                <a:solidFill>
                  <a:schemeClr val="tx1"/>
                </a:solidFill>
                <a:latin typeface="+mn-lt"/>
                <a:ea typeface="+mn-ea"/>
                <a:cs typeface="+mn-cs"/>
              </a:rPr>
              <a:t>      	Croot[i] &lt;- Croot[i-1] + </a:t>
            </a:r>
            <a:r>
              <a:rPr lang="is-IS" sz="1200" b="1" kern="1200" dirty="0" smtClean="0">
                <a:solidFill>
                  <a:schemeClr val="tx1"/>
                </a:solidFill>
                <a:latin typeface="+mn-lt"/>
                <a:ea typeface="+mn-ea"/>
                <a:cs typeface="+mn-cs"/>
              </a:rPr>
              <a:t>k*Cstorage[i-1]</a:t>
            </a:r>
            <a:r>
              <a:rPr lang="is-IS" sz="1200" b="0" kern="1200" dirty="0" smtClean="0">
                <a:solidFill>
                  <a:schemeClr val="tx1"/>
                </a:solidFill>
                <a:latin typeface="+mn-lt"/>
                <a:ea typeface="+mn-ea"/>
                <a:cs typeface="+mn-cs"/>
              </a:rPr>
              <a:t>*(1-af-as)*(1-Y)</a:t>
            </a:r>
          </a:p>
          <a:p>
            <a:pPr marL="171450" indent="-171450">
              <a:buFont typeface="Arial"/>
              <a:buChar char="•"/>
            </a:pPr>
            <a:r>
              <a:rPr lang="en-US" sz="1200" b="0" kern="1200" dirty="0" smtClean="0">
                <a:solidFill>
                  <a:schemeClr val="tx1"/>
                </a:solidFill>
                <a:latin typeface="+mn-lt"/>
                <a:ea typeface="+mn-ea"/>
                <a:cs typeface="+mn-cs"/>
              </a:rPr>
              <a:t>Now if we look at the storage pool, we can say that the storage pool is way bigger when we have low k value. </a:t>
            </a:r>
          </a:p>
          <a:p>
            <a:pPr marL="171450" indent="-171450">
              <a:buFont typeface="Arial"/>
              <a:buChar char="•"/>
            </a:pPr>
            <a:r>
              <a:rPr lang="en-US" sz="1200" b="0" kern="1200" dirty="0" smtClean="0">
                <a:solidFill>
                  <a:schemeClr val="tx1"/>
                </a:solidFill>
                <a:latin typeface="+mn-lt"/>
                <a:ea typeface="+mn-ea"/>
                <a:cs typeface="+mn-cs"/>
              </a:rPr>
              <a:t>For example, storage goes up around 4 times with 4 times decrease of k. </a:t>
            </a:r>
          </a:p>
          <a:p>
            <a:pPr marL="171450" indent="-171450">
              <a:buFont typeface="Arial"/>
              <a:buChar char="•"/>
            </a:pPr>
            <a:r>
              <a:rPr lang="en-US" sz="1200" b="0" kern="1200" dirty="0" smtClean="0">
                <a:solidFill>
                  <a:schemeClr val="tx1"/>
                </a:solidFill>
                <a:latin typeface="+mn-lt"/>
                <a:ea typeface="+mn-ea"/>
                <a:cs typeface="+mn-cs"/>
              </a:rPr>
              <a:t>Therefore, both k and </a:t>
            </a:r>
            <a:r>
              <a:rPr lang="en-US" sz="1200" b="0" kern="1200" dirty="0" err="1" smtClean="0">
                <a:solidFill>
                  <a:schemeClr val="tx1"/>
                </a:solidFill>
                <a:latin typeface="+mn-lt"/>
                <a:ea typeface="+mn-ea"/>
                <a:cs typeface="+mn-cs"/>
              </a:rPr>
              <a:t>Cstorage</a:t>
            </a:r>
            <a:r>
              <a:rPr lang="en-US" sz="1200" b="0" kern="1200" dirty="0" smtClean="0">
                <a:solidFill>
                  <a:schemeClr val="tx1"/>
                </a:solidFill>
                <a:latin typeface="+mn-lt"/>
                <a:ea typeface="+mn-ea"/>
                <a:cs typeface="+mn-cs"/>
              </a:rPr>
              <a:t> counteract each others' impact in these equations, which clearly demonstrate the reason behind minimal sensitivity of k when we compare various C pools, except the storage (that has obvious anti-proportional impact on k).</a:t>
            </a: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31</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kern="1200" dirty="0" smtClean="0">
                <a:solidFill>
                  <a:schemeClr val="tx1"/>
                </a:solidFill>
                <a:latin typeface="+mn-lt"/>
                <a:ea typeface="+mn-ea"/>
                <a:cs typeface="+mn-cs"/>
              </a:rPr>
              <a:t>Parameters are: </a:t>
            </a:r>
          </a:p>
          <a:p>
            <a:r>
              <a:rPr lang="en-US" sz="1200" kern="1200" dirty="0" smtClean="0">
                <a:solidFill>
                  <a:schemeClr val="tx1"/>
                </a:solidFill>
                <a:latin typeface="+mn-lt"/>
                <a:ea typeface="+mn-ea"/>
                <a:cs typeface="+mn-cs"/>
              </a:rPr>
              <a:t>1. NSC/NPP is the fraction of annual NPP allocated to non-structural carbohydrate storage. </a:t>
            </a:r>
          </a:p>
          <a:p>
            <a:r>
              <a:rPr lang="en-US" sz="1200" kern="1200" dirty="0" smtClean="0">
                <a:solidFill>
                  <a:schemeClr val="tx1"/>
                </a:solidFill>
                <a:latin typeface="+mn-lt"/>
                <a:ea typeface="+mn-ea"/>
                <a:cs typeface="+mn-cs"/>
              </a:rPr>
              <a:t>2. </a:t>
            </a:r>
            <a:r>
              <a:rPr lang="en-US" sz="1200" kern="1200" dirty="0" err="1" smtClean="0">
                <a:solidFill>
                  <a:schemeClr val="tx1"/>
                </a:solidFill>
                <a:latin typeface="+mn-lt"/>
                <a:ea typeface="+mn-ea"/>
                <a:cs typeface="+mn-cs"/>
              </a:rPr>
              <a:t>MinL</a:t>
            </a:r>
            <a:r>
              <a:rPr lang="en-US" sz="1200" kern="1200" dirty="0" smtClean="0">
                <a:solidFill>
                  <a:schemeClr val="tx1"/>
                </a:solidFill>
                <a:latin typeface="+mn-lt"/>
                <a:ea typeface="+mn-ea"/>
                <a:cs typeface="+mn-cs"/>
              </a:rPr>
              <a:t>/AGC is defined as a threshold minimum for the ratio of leaf carbon (</a:t>
            </a:r>
            <a:r>
              <a:rPr lang="en-US" sz="1200" kern="1200" dirty="0" err="1" smtClean="0">
                <a:solidFill>
                  <a:schemeClr val="tx1"/>
                </a:solidFill>
                <a:latin typeface="+mn-lt"/>
                <a:ea typeface="+mn-ea"/>
                <a:cs typeface="+mn-cs"/>
              </a:rPr>
              <a:t>LeafC</a:t>
            </a:r>
            <a:r>
              <a:rPr lang="en-US" sz="1200" kern="1200" dirty="0" smtClean="0">
                <a:solidFill>
                  <a:schemeClr val="tx1"/>
                </a:solidFill>
                <a:latin typeface="+mn-lt"/>
                <a:ea typeface="+mn-ea"/>
                <a:cs typeface="+mn-cs"/>
              </a:rPr>
              <a:t>) to above ground carbon and determines when NSC will be depleted to maintain AGC.</a:t>
            </a:r>
          </a:p>
          <a:p>
            <a:endParaRPr lang="en-US" sz="1200" kern="1200" dirty="0" smtClean="0">
              <a:solidFill>
                <a:schemeClr val="tx1"/>
              </a:solidFill>
              <a:latin typeface="+mn-lt"/>
              <a:ea typeface="+mn-ea"/>
              <a:cs typeface="+mn-cs"/>
            </a:endParaRPr>
          </a:p>
          <a:p>
            <a:pPr marL="171450" indent="-171450">
              <a:buFont typeface="Arial"/>
              <a:buChar char="•"/>
            </a:pPr>
            <a:r>
              <a:rPr lang="en-US" sz="1200" kern="1200" dirty="0" err="1" smtClean="0">
                <a:solidFill>
                  <a:schemeClr val="tx1"/>
                </a:solidFill>
                <a:latin typeface="+mn-lt"/>
                <a:ea typeface="+mn-ea"/>
                <a:cs typeface="+mn-cs"/>
              </a:rPr>
              <a:t>Tague</a:t>
            </a:r>
            <a:r>
              <a:rPr lang="en-US" sz="1200" kern="1200" dirty="0" smtClean="0">
                <a:solidFill>
                  <a:schemeClr val="tx1"/>
                </a:solidFill>
                <a:latin typeface="+mn-lt"/>
                <a:ea typeface="+mn-ea"/>
                <a:cs typeface="+mn-cs"/>
              </a:rPr>
              <a:t> et al, (2013) performed a sensitivity analysis which</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suggest values for the NSC/NPP parameter between 0.25 and 0.35 correctly predict the measurements with a </a:t>
            </a:r>
            <a:r>
              <a:rPr lang="en-US" sz="1200" kern="1200" dirty="0" err="1" smtClean="0">
                <a:solidFill>
                  <a:schemeClr val="tx1"/>
                </a:solidFill>
                <a:latin typeface="+mn-lt"/>
                <a:ea typeface="+mn-ea"/>
                <a:cs typeface="+mn-cs"/>
              </a:rPr>
              <a:t>MinL</a:t>
            </a:r>
            <a:r>
              <a:rPr lang="en-US" sz="1200" kern="1200" dirty="0" smtClean="0">
                <a:solidFill>
                  <a:schemeClr val="tx1"/>
                </a:solidFill>
                <a:latin typeface="+mn-lt"/>
                <a:ea typeface="+mn-ea"/>
                <a:cs typeface="+mn-cs"/>
              </a:rPr>
              <a:t>/AGC value of 0.05 (this number is based on field studies).</a:t>
            </a: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32</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We were trying to estimate the leaf turnover to insert that in the model as an</a:t>
            </a:r>
            <a:r>
              <a:rPr lang="en-US" baseline="0" dirty="0" smtClean="0"/>
              <a:t> input</a:t>
            </a:r>
          </a:p>
          <a:p>
            <a:pPr marL="171450" indent="-171450">
              <a:buFont typeface="Arial"/>
              <a:buChar char="•"/>
            </a:pPr>
            <a:r>
              <a:rPr lang="en-US" baseline="0" dirty="0" smtClean="0"/>
              <a:t>So this is the typical leaf count curve for the treatments and we were thinking to count the leaf turnover from the dashed area assuming that the leaf number becomes static, however which isn't the case in real field!!!</a:t>
            </a:r>
          </a:p>
          <a:p>
            <a:pPr marL="171450" indent="-171450">
              <a:buFont typeface="Arial"/>
              <a:buChar char="•"/>
            </a:pPr>
            <a:r>
              <a:rPr lang="en-US" baseline="0" dirty="0" smtClean="0"/>
              <a:t>So does it make any sense to use this curve to estimate </a:t>
            </a:r>
            <a:r>
              <a:rPr lang="en-US" baseline="0" smtClean="0"/>
              <a:t>leaf turnover??</a:t>
            </a: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33</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kern="1200" dirty="0" smtClean="0">
                <a:solidFill>
                  <a:schemeClr val="tx1"/>
                </a:solidFill>
                <a:latin typeface="+mn-lt"/>
                <a:ea typeface="+mn-ea"/>
                <a:cs typeface="+mn-cs"/>
              </a:rPr>
              <a:t>We</a:t>
            </a:r>
            <a:r>
              <a:rPr lang="en-US" sz="1200" kern="1200" baseline="0" dirty="0" smtClean="0">
                <a:solidFill>
                  <a:schemeClr val="tx1"/>
                </a:solidFill>
                <a:latin typeface="+mn-lt"/>
                <a:ea typeface="+mn-ea"/>
                <a:cs typeface="+mn-cs"/>
              </a:rPr>
              <a:t> were thinking about taking into account of SLA changes over time</a:t>
            </a:r>
          </a:p>
          <a:p>
            <a:pPr marL="171450" indent="-171450">
              <a:buFont typeface="Arial"/>
              <a:buChar char="•"/>
            </a:pPr>
            <a:r>
              <a:rPr lang="en-US" sz="1200" kern="1200" baseline="0" dirty="0" smtClean="0">
                <a:solidFill>
                  <a:schemeClr val="tx1"/>
                </a:solidFill>
                <a:latin typeface="+mn-lt"/>
                <a:ea typeface="+mn-ea"/>
                <a:cs typeface="+mn-cs"/>
              </a:rPr>
              <a:t>And when we plot the data from march to may we got something like this, that shows clear evidence of SLA changes over time</a:t>
            </a:r>
          </a:p>
          <a:p>
            <a:pPr marL="171450" indent="-171450">
              <a:buFont typeface="Arial"/>
              <a:buChar char="•"/>
            </a:pPr>
            <a:r>
              <a:rPr lang="en-US" sz="1200" kern="1200" baseline="0" dirty="0" smtClean="0">
                <a:solidFill>
                  <a:schemeClr val="tx1"/>
                </a:solidFill>
                <a:latin typeface="+mn-lt"/>
                <a:ea typeface="+mn-ea"/>
                <a:cs typeface="+mn-cs"/>
              </a:rPr>
              <a:t>However, we couldn’t figure out from where did these curves actually start from at the beginning of the experiment??</a:t>
            </a:r>
          </a:p>
          <a:p>
            <a:pPr marL="171450" indent="-171450">
              <a:buFont typeface="Arial"/>
              <a:buChar char="•"/>
            </a:pPr>
            <a:r>
              <a:rPr lang="en-US" sz="1200" kern="1200" baseline="0" dirty="0" smtClean="0">
                <a:solidFill>
                  <a:schemeClr val="tx1"/>
                </a:solidFill>
                <a:latin typeface="+mn-lt"/>
                <a:ea typeface="+mn-ea"/>
                <a:cs typeface="+mn-cs"/>
              </a:rPr>
              <a:t>Do they start from the bottom or top or somewhere in the middle??</a:t>
            </a:r>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34</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kern="1200" dirty="0" smtClean="0">
                <a:solidFill>
                  <a:schemeClr val="tx1"/>
                </a:solidFill>
                <a:latin typeface="+mn-lt"/>
                <a:ea typeface="+mn-ea"/>
                <a:cs typeface="+mn-cs"/>
              </a:rPr>
              <a:t>Parameters are: </a:t>
            </a:r>
          </a:p>
          <a:p>
            <a:r>
              <a:rPr lang="en-US" sz="1200" kern="1200" dirty="0" smtClean="0">
                <a:solidFill>
                  <a:schemeClr val="tx1"/>
                </a:solidFill>
                <a:latin typeface="+mn-lt"/>
                <a:ea typeface="+mn-ea"/>
                <a:cs typeface="+mn-cs"/>
              </a:rPr>
              <a:t>1. NSC/NPP is the fraction of annual NPP allocated to non-structural carbohydrate storage. </a:t>
            </a:r>
          </a:p>
          <a:p>
            <a:r>
              <a:rPr lang="en-US" sz="1200" kern="1200" dirty="0" smtClean="0">
                <a:solidFill>
                  <a:schemeClr val="tx1"/>
                </a:solidFill>
                <a:latin typeface="+mn-lt"/>
                <a:ea typeface="+mn-ea"/>
                <a:cs typeface="+mn-cs"/>
              </a:rPr>
              <a:t>2. </a:t>
            </a:r>
            <a:r>
              <a:rPr lang="en-US" sz="1200" kern="1200" dirty="0" err="1" smtClean="0">
                <a:solidFill>
                  <a:schemeClr val="tx1"/>
                </a:solidFill>
                <a:latin typeface="+mn-lt"/>
                <a:ea typeface="+mn-ea"/>
                <a:cs typeface="+mn-cs"/>
              </a:rPr>
              <a:t>MinL</a:t>
            </a:r>
            <a:r>
              <a:rPr lang="en-US" sz="1200" kern="1200" dirty="0" smtClean="0">
                <a:solidFill>
                  <a:schemeClr val="tx1"/>
                </a:solidFill>
                <a:latin typeface="+mn-lt"/>
                <a:ea typeface="+mn-ea"/>
                <a:cs typeface="+mn-cs"/>
              </a:rPr>
              <a:t>/AGC is defined as a threshold minimum for the ratio of leaf carbon (</a:t>
            </a:r>
            <a:r>
              <a:rPr lang="en-US" sz="1200" kern="1200" dirty="0" err="1" smtClean="0">
                <a:solidFill>
                  <a:schemeClr val="tx1"/>
                </a:solidFill>
                <a:latin typeface="+mn-lt"/>
                <a:ea typeface="+mn-ea"/>
                <a:cs typeface="+mn-cs"/>
              </a:rPr>
              <a:t>LeafC</a:t>
            </a:r>
            <a:r>
              <a:rPr lang="en-US" sz="1200" kern="1200" dirty="0" smtClean="0">
                <a:solidFill>
                  <a:schemeClr val="tx1"/>
                </a:solidFill>
                <a:latin typeface="+mn-lt"/>
                <a:ea typeface="+mn-ea"/>
                <a:cs typeface="+mn-cs"/>
              </a:rPr>
              <a:t>) to above ground carbon and determines when NSC will be depleted to maintain AGC.</a:t>
            </a:r>
          </a:p>
          <a:p>
            <a:endParaRPr lang="en-US" sz="1200" kern="1200" dirty="0" smtClean="0">
              <a:solidFill>
                <a:schemeClr val="tx1"/>
              </a:solidFill>
              <a:latin typeface="+mn-lt"/>
              <a:ea typeface="+mn-ea"/>
              <a:cs typeface="+mn-cs"/>
            </a:endParaRPr>
          </a:p>
          <a:p>
            <a:pPr marL="171450" indent="-171450">
              <a:buFont typeface="Arial"/>
              <a:buChar char="•"/>
            </a:pPr>
            <a:r>
              <a:rPr lang="en-US" sz="1200" kern="1200" dirty="0" err="1" smtClean="0">
                <a:solidFill>
                  <a:schemeClr val="tx1"/>
                </a:solidFill>
                <a:latin typeface="+mn-lt"/>
                <a:ea typeface="+mn-ea"/>
                <a:cs typeface="+mn-cs"/>
              </a:rPr>
              <a:t>Tague</a:t>
            </a:r>
            <a:r>
              <a:rPr lang="en-US" sz="1200" kern="1200" dirty="0" smtClean="0">
                <a:solidFill>
                  <a:schemeClr val="tx1"/>
                </a:solidFill>
                <a:latin typeface="+mn-lt"/>
                <a:ea typeface="+mn-ea"/>
                <a:cs typeface="+mn-cs"/>
              </a:rPr>
              <a:t> et al, (2013) performed a sensitivity analysis which</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suggest values for the NSC/NPP parameter between 0.25 and 0.35 correctly predict the measurements with a </a:t>
            </a:r>
            <a:r>
              <a:rPr lang="en-US" sz="1200" kern="1200" dirty="0" err="1" smtClean="0">
                <a:solidFill>
                  <a:schemeClr val="tx1"/>
                </a:solidFill>
                <a:latin typeface="+mn-lt"/>
                <a:ea typeface="+mn-ea"/>
                <a:cs typeface="+mn-cs"/>
              </a:rPr>
              <a:t>MinL</a:t>
            </a:r>
            <a:r>
              <a:rPr lang="en-US" sz="1200" kern="1200" dirty="0" smtClean="0">
                <a:solidFill>
                  <a:schemeClr val="tx1"/>
                </a:solidFill>
                <a:latin typeface="+mn-lt"/>
                <a:ea typeface="+mn-ea"/>
                <a:cs typeface="+mn-cs"/>
              </a:rPr>
              <a:t>/AGC value of 0.05 (this number is based on field studies).</a:t>
            </a: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35</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just">
              <a:buFont typeface="Arial"/>
              <a:buChar char="•"/>
            </a:pPr>
            <a:r>
              <a:rPr lang="en-US" sz="1200" b="0" i="0" u="none" strike="noStrike" kern="1200" baseline="0" dirty="0" smtClean="0">
                <a:solidFill>
                  <a:schemeClr val="tx1"/>
                </a:solidFill>
                <a:latin typeface="+mn-lt"/>
                <a:ea typeface="+mn-ea"/>
                <a:cs typeface="+mn-cs"/>
              </a:rPr>
              <a:t>Now lets talk about the technique</a:t>
            </a:r>
          </a:p>
          <a:p>
            <a:pPr marL="171450" indent="-171450" algn="just">
              <a:buFont typeface="Arial"/>
              <a:buChar char="•"/>
            </a:pPr>
            <a:r>
              <a:rPr lang="en-US" sz="1200" b="0" i="0" u="none" strike="noStrike" kern="1200" baseline="0" dirty="0" smtClean="0">
                <a:solidFill>
                  <a:schemeClr val="tx1"/>
                </a:solidFill>
                <a:latin typeface="+mn-lt"/>
                <a:ea typeface="+mn-ea"/>
                <a:cs typeface="+mn-cs"/>
              </a:rPr>
              <a:t>Here is the conceptual model framework for data </a:t>
            </a:r>
            <a:r>
              <a:rPr lang="en-US" sz="1200" b="0" i="0" u="none" strike="noStrike" kern="1200" baseline="0" dirty="0" smtClean="0">
                <a:solidFill>
                  <a:schemeClr val="tx1"/>
                </a:solidFill>
                <a:latin typeface="+mn-lt"/>
                <a:ea typeface="+mn-ea"/>
                <a:cs typeface="+mn-cs"/>
              </a:rPr>
              <a:t>assimilation where Model is the center piece.</a:t>
            </a:r>
          </a:p>
          <a:p>
            <a:pPr marL="171450" indent="-171450" algn="just">
              <a:buFont typeface="Arial"/>
              <a:buChar char="•"/>
            </a:pPr>
            <a:r>
              <a:rPr lang="en-US" sz="1200" b="0" i="0" u="none" strike="noStrike" kern="1200" baseline="0" dirty="0" smtClean="0">
                <a:solidFill>
                  <a:schemeClr val="tx1"/>
                </a:solidFill>
                <a:latin typeface="+mn-lt"/>
                <a:ea typeface="+mn-ea"/>
                <a:cs typeface="+mn-cs"/>
              </a:rPr>
              <a:t>And then all </a:t>
            </a:r>
            <a:r>
              <a:rPr lang="en-US" sz="1200" b="0" i="0" u="none" strike="noStrike" kern="1200" baseline="0" dirty="0" smtClean="0">
                <a:solidFill>
                  <a:schemeClr val="tx1"/>
                </a:solidFill>
                <a:latin typeface="+mn-lt"/>
                <a:ea typeface="+mn-ea"/>
                <a:cs typeface="+mn-cs"/>
              </a:rPr>
              <a:t>models require inputs, including measurements of driver variables, estimates of state </a:t>
            </a:r>
            <a:r>
              <a:rPr lang="en-US" sz="1200" b="0" i="0" u="none" strike="noStrike" kern="1200" baseline="0" dirty="0" smtClean="0">
                <a:solidFill>
                  <a:schemeClr val="tx1"/>
                </a:solidFill>
                <a:latin typeface="+mn-lt"/>
                <a:ea typeface="+mn-ea"/>
                <a:cs typeface="+mn-cs"/>
              </a:rPr>
              <a:t>variables, </a:t>
            </a:r>
            <a:r>
              <a:rPr lang="en-US" sz="1200" b="0" i="0" u="none" strike="noStrike" kern="1200" baseline="0" dirty="0" smtClean="0">
                <a:solidFill>
                  <a:schemeClr val="tx1"/>
                </a:solidFill>
                <a:latin typeface="+mn-lt"/>
                <a:ea typeface="+mn-ea"/>
                <a:cs typeface="+mn-cs"/>
              </a:rPr>
              <a:t>and parameters which govern how model processes respond to driver variables. </a:t>
            </a:r>
          </a:p>
          <a:p>
            <a:pPr marL="171450" marR="0" indent="-171450" algn="just" defTabSz="914400" rtl="0" eaLnBrk="1" fontAlgn="auto" latinLnBrk="0" hangingPunct="1">
              <a:lnSpc>
                <a:spcPct val="100000"/>
              </a:lnSpc>
              <a:spcBef>
                <a:spcPts val="0"/>
              </a:spcBef>
              <a:spcAft>
                <a:spcPts val="0"/>
              </a:spcAft>
              <a:buClrTx/>
              <a:buSzTx/>
              <a:buFont typeface="Arial"/>
              <a:buChar char="•"/>
              <a:tabLst/>
              <a:defRPr/>
            </a:pPr>
            <a:r>
              <a:rPr lang="en-US" sz="1200" b="0" i="0" u="none" strike="noStrike" kern="1200" baseline="0" dirty="0" smtClean="0">
                <a:solidFill>
                  <a:schemeClr val="tx1"/>
                </a:solidFill>
                <a:latin typeface="+mn-lt"/>
                <a:ea typeface="+mn-ea"/>
                <a:cs typeface="+mn-cs"/>
              </a:rPr>
              <a:t>Data assimilation is the systematic combination of measurements with the model to </a:t>
            </a:r>
            <a:r>
              <a:rPr lang="en-US" dirty="0" smtClean="0"/>
              <a:t>better estimate system dynamics</a:t>
            </a:r>
            <a:r>
              <a:rPr lang="en-US" baseline="0" dirty="0" smtClean="0"/>
              <a:t>, i.e. </a:t>
            </a:r>
            <a:r>
              <a:rPr lang="en-US" sz="1200" b="0" i="0" u="none" strike="noStrike" kern="1200" baseline="0" dirty="0" smtClean="0">
                <a:solidFill>
                  <a:schemeClr val="tx1"/>
                </a:solidFill>
                <a:latin typeface="+mn-lt"/>
                <a:ea typeface="+mn-ea"/>
                <a:cs typeface="+mn-cs"/>
              </a:rPr>
              <a:t>estimate parameters and </a:t>
            </a:r>
            <a:r>
              <a:rPr lang="en-US" sz="1200" b="0" i="0" u="none" strike="noStrike" kern="1200" baseline="0" dirty="0" smtClean="0">
                <a:solidFill>
                  <a:schemeClr val="tx1"/>
                </a:solidFill>
                <a:latin typeface="+mn-lt"/>
                <a:ea typeface="+mn-ea"/>
                <a:cs typeface="+mn-cs"/>
              </a:rPr>
              <a:t>forecast state </a:t>
            </a:r>
            <a:r>
              <a:rPr lang="en-US" sz="1200" b="0" i="0" u="none" strike="noStrike" kern="1200" baseline="0" dirty="0" smtClean="0">
                <a:solidFill>
                  <a:schemeClr val="tx1"/>
                </a:solidFill>
                <a:latin typeface="+mn-lt"/>
                <a:ea typeface="+mn-ea"/>
                <a:cs typeface="+mn-cs"/>
              </a:rPr>
              <a:t>variables.</a:t>
            </a:r>
            <a:endParaRPr lang="en-AU" dirty="0" smtClean="0"/>
          </a:p>
          <a:p>
            <a:pPr marL="0" indent="0" algn="just">
              <a:buFont typeface="Arial"/>
              <a:buNone/>
            </a:pPr>
            <a:endParaRPr lang="en-US" sz="1200" b="0" i="0" u="none" strike="noStrike" kern="1200" baseline="0" dirty="0" smtClean="0">
              <a:solidFill>
                <a:schemeClr val="tx1"/>
              </a:solidFill>
              <a:latin typeface="+mn-lt"/>
              <a:ea typeface="+mn-ea"/>
              <a:cs typeface="+mn-cs"/>
            </a:endParaRPr>
          </a:p>
          <a:p>
            <a:pPr marL="171450" indent="-171450" algn="just">
              <a:buFont typeface="Arial"/>
              <a:buChar char="•"/>
            </a:pPr>
            <a:r>
              <a:rPr lang="en-US" sz="1200" b="0" i="0" u="none" strike="noStrike" kern="1200" baseline="0" dirty="0" smtClean="0">
                <a:solidFill>
                  <a:schemeClr val="tx1"/>
                </a:solidFill>
                <a:latin typeface="+mn-lt"/>
                <a:ea typeface="+mn-ea"/>
                <a:cs typeface="+mn-cs"/>
              </a:rPr>
              <a:t>DA </a:t>
            </a:r>
            <a:r>
              <a:rPr lang="en-US" sz="1200" b="0" i="0" u="none" strike="noStrike" kern="1200" baseline="0" dirty="0" smtClean="0">
                <a:solidFill>
                  <a:schemeClr val="tx1"/>
                </a:solidFill>
                <a:latin typeface="+mn-lt"/>
                <a:ea typeface="+mn-ea"/>
                <a:cs typeface="+mn-cs"/>
              </a:rPr>
              <a:t>is the process of finding the model representation that is most consistent with observations.</a:t>
            </a:r>
          </a:p>
          <a:p>
            <a:pPr marL="171450" indent="-171450" algn="just">
              <a:buFont typeface="Arial"/>
              <a:buChar char="•"/>
            </a:pPr>
            <a:r>
              <a:rPr lang="en-US" sz="1200" b="0" i="0" u="none" strike="noStrike" kern="1200" baseline="0" dirty="0" smtClean="0">
                <a:solidFill>
                  <a:schemeClr val="tx1"/>
                </a:solidFill>
                <a:latin typeface="+mn-lt"/>
                <a:ea typeface="+mn-ea"/>
                <a:cs typeface="+mn-cs"/>
              </a:rPr>
              <a:t>The model organizes and propagates forward information from previous observations.</a:t>
            </a:r>
          </a:p>
          <a:p>
            <a:pPr marL="171450" marR="0" indent="-171450" algn="just" defTabSz="914400" rtl="0" eaLnBrk="1" fontAlgn="auto" latinLnBrk="0" hangingPunct="1">
              <a:lnSpc>
                <a:spcPct val="100000"/>
              </a:lnSpc>
              <a:spcBef>
                <a:spcPts val="0"/>
              </a:spcBef>
              <a:spcAft>
                <a:spcPts val="0"/>
              </a:spcAft>
              <a:buClrTx/>
              <a:buSzTx/>
              <a:buFont typeface="Arial"/>
              <a:buChar char="•"/>
              <a:tabLst/>
              <a:defRPr/>
            </a:pPr>
            <a:r>
              <a:rPr lang="en-US" sz="1200" b="0" i="0" u="none" strike="noStrike" kern="1200" baseline="0" dirty="0" smtClean="0">
                <a:solidFill>
                  <a:schemeClr val="tx1"/>
                </a:solidFill>
                <a:latin typeface="+mn-lt"/>
                <a:ea typeface="+mn-ea"/>
                <a:cs typeface="+mn-cs"/>
              </a:rPr>
              <a:t>When new information becomes available, the </a:t>
            </a:r>
            <a:r>
              <a:rPr lang="en-US" sz="1200" b="0" i="0" u="none" strike="noStrike" kern="1200" baseline="0" dirty="0" smtClean="0">
                <a:solidFill>
                  <a:schemeClr val="tx1"/>
                </a:solidFill>
                <a:latin typeface="+mn-lt"/>
                <a:ea typeface="+mn-ea"/>
                <a:cs typeface="+mn-cs"/>
              </a:rPr>
              <a:t>predictions of </a:t>
            </a:r>
            <a:r>
              <a:rPr lang="en-US" sz="1200" b="0" i="0" u="none" strike="noStrike" kern="1200" baseline="0" dirty="0" smtClean="0">
                <a:solidFill>
                  <a:schemeClr val="tx1"/>
                </a:solidFill>
                <a:latin typeface="+mn-lt"/>
                <a:ea typeface="+mn-ea"/>
                <a:cs typeface="+mn-cs"/>
              </a:rPr>
              <a:t>the model </a:t>
            </a:r>
            <a:r>
              <a:rPr lang="en-US" dirty="0" smtClean="0"/>
              <a:t>are then corrected comparing with the observations</a:t>
            </a:r>
            <a:r>
              <a:rPr lang="en-US" sz="1200" b="0" i="0" u="none" strike="noStrike" kern="1200" baseline="0" dirty="0" smtClean="0">
                <a:solidFill>
                  <a:schemeClr val="tx1"/>
                </a:solidFill>
                <a:latin typeface="+mn-lt"/>
                <a:ea typeface="+mn-ea"/>
                <a:cs typeface="+mn-cs"/>
              </a:rPr>
              <a:t>. </a:t>
            </a:r>
            <a:endParaRPr lang="en-US" sz="1200" b="0" i="0" u="none" strike="noStrike" kern="1200" baseline="0" dirty="0" smtClean="0">
              <a:solidFill>
                <a:schemeClr val="tx1"/>
              </a:solidFill>
              <a:latin typeface="+mn-lt"/>
              <a:ea typeface="+mn-ea"/>
              <a:cs typeface="+mn-cs"/>
            </a:endParaRPr>
          </a:p>
          <a:p>
            <a:pPr marL="171450" indent="-171450" algn="just">
              <a:buFont typeface="Arial"/>
              <a:buChar char="•"/>
            </a:pPr>
            <a:endParaRPr lang="en-US" sz="1200" b="0" i="0" u="none" strike="noStrike" kern="1200" baseline="0" dirty="0" smtClean="0">
              <a:solidFill>
                <a:schemeClr val="tx1"/>
              </a:solidFill>
              <a:latin typeface="+mn-lt"/>
              <a:ea typeface="+mn-ea"/>
              <a:cs typeface="+mn-cs"/>
            </a:endParaRPr>
          </a:p>
          <a:p>
            <a:pPr marL="171450" indent="-171450" algn="just">
              <a:buFont typeface="Arial"/>
              <a:buChar char="•"/>
            </a:pPr>
            <a:r>
              <a:rPr lang="en-US" sz="1200" b="0" i="0" u="none" strike="noStrike" kern="1200" baseline="0" dirty="0" smtClean="0">
                <a:solidFill>
                  <a:schemeClr val="tx1"/>
                </a:solidFill>
                <a:latin typeface="+mn-lt"/>
                <a:ea typeface="+mn-ea"/>
                <a:cs typeface="+mn-cs"/>
              </a:rPr>
              <a:t>If we setup a </a:t>
            </a:r>
            <a:r>
              <a:rPr lang="en-US" sz="1200" b="0" i="0" u="none" strike="noStrike" kern="1200" baseline="0" dirty="0" smtClean="0">
                <a:solidFill>
                  <a:schemeClr val="tx1"/>
                </a:solidFill>
                <a:latin typeface="+mn-lt"/>
                <a:ea typeface="+mn-ea"/>
                <a:cs typeface="+mn-cs"/>
              </a:rPr>
              <a:t>poor model </a:t>
            </a:r>
            <a:r>
              <a:rPr lang="en-US" sz="1200" b="0" i="0" u="none" strike="noStrike" kern="1200" baseline="0" dirty="0" smtClean="0">
                <a:solidFill>
                  <a:schemeClr val="tx1"/>
                </a:solidFill>
                <a:latin typeface="+mn-lt"/>
                <a:ea typeface="+mn-ea"/>
                <a:cs typeface="+mn-cs"/>
              </a:rPr>
              <a:t>then that will </a:t>
            </a:r>
            <a:r>
              <a:rPr lang="en-US" sz="1200" b="0" i="0" u="none" strike="noStrike" kern="1200" baseline="0" dirty="0" smtClean="0">
                <a:solidFill>
                  <a:schemeClr val="tx1"/>
                </a:solidFill>
                <a:latin typeface="+mn-lt"/>
                <a:ea typeface="+mn-ea"/>
                <a:cs typeface="+mn-cs"/>
              </a:rPr>
              <a:t>drift and will be frequently and heavily </a:t>
            </a:r>
            <a:r>
              <a:rPr lang="en-US" sz="1200" b="0" i="0" u="none" strike="noStrike" kern="1200" baseline="0" dirty="0" smtClean="0">
                <a:solidFill>
                  <a:schemeClr val="tx1"/>
                </a:solidFill>
                <a:latin typeface="+mn-lt"/>
                <a:ea typeface="+mn-ea"/>
                <a:cs typeface="+mn-cs"/>
              </a:rPr>
              <a:t>corrected, on the other hand, an </a:t>
            </a:r>
            <a:r>
              <a:rPr lang="en-US" sz="1200" b="0" i="0" u="none" strike="noStrike" kern="1200" baseline="0" dirty="0" smtClean="0">
                <a:solidFill>
                  <a:schemeClr val="tx1"/>
                </a:solidFill>
                <a:latin typeface="+mn-lt"/>
                <a:ea typeface="+mn-ea"/>
                <a:cs typeface="+mn-cs"/>
              </a:rPr>
              <a:t>effective model will require little </a:t>
            </a:r>
            <a:r>
              <a:rPr lang="en-US" sz="1200" b="0" i="0" u="none" strike="noStrike" kern="1200" baseline="0" dirty="0" smtClean="0">
                <a:solidFill>
                  <a:schemeClr val="tx1"/>
                </a:solidFill>
                <a:latin typeface="+mn-lt"/>
                <a:ea typeface="+mn-ea"/>
                <a:cs typeface="+mn-cs"/>
              </a:rPr>
              <a:t>correction </a:t>
            </a:r>
            <a:r>
              <a:rPr lang="en-US" sz="1200" b="0" i="0" u="none" strike="noStrike" kern="1200" baseline="0" dirty="0" smtClean="0">
                <a:solidFill>
                  <a:schemeClr val="tx1"/>
                </a:solidFill>
                <a:latin typeface="+mn-lt"/>
                <a:ea typeface="+mn-ea"/>
                <a:cs typeface="+mn-cs"/>
              </a:rPr>
              <a:t>by observations. </a:t>
            </a:r>
          </a:p>
          <a:p>
            <a:pPr marL="171450" indent="-171450" algn="just">
              <a:buFont typeface="Arial"/>
              <a:buChar char="•"/>
            </a:pPr>
            <a:r>
              <a:rPr lang="en-US" sz="1200" b="0" i="0" u="none" strike="noStrike" kern="1200" baseline="0" dirty="0" smtClean="0">
                <a:solidFill>
                  <a:schemeClr val="tx1"/>
                </a:solidFill>
                <a:latin typeface="+mn-lt"/>
                <a:ea typeface="+mn-ea"/>
                <a:cs typeface="+mn-cs"/>
              </a:rPr>
              <a:t>However, it is not simply a question of fitting the model to the new data, as the assimilation process must also conserve the information provided by the model itself and by previous observations.</a:t>
            </a:r>
          </a:p>
          <a:p>
            <a:pPr marL="171450" marR="0" indent="-171450" algn="just" defTabSz="914400" rtl="0" eaLnBrk="1" fontAlgn="auto" latinLnBrk="0" hangingPunct="1">
              <a:lnSpc>
                <a:spcPct val="100000"/>
              </a:lnSpc>
              <a:spcBef>
                <a:spcPts val="0"/>
              </a:spcBef>
              <a:spcAft>
                <a:spcPts val="0"/>
              </a:spcAft>
              <a:buClrTx/>
              <a:buSzTx/>
              <a:buFont typeface="Arial"/>
              <a:buChar char="•"/>
              <a:tabLst/>
              <a:defRPr/>
            </a:pPr>
            <a:r>
              <a:rPr lang="en-US" dirty="0" smtClean="0"/>
              <a:t>A significant advantage of the DA framework is that it quantifies uncertainty around the estimates in addition to giving best values (Williams et al. 2005). </a:t>
            </a:r>
            <a:endParaRPr lang="en-US" sz="1200" b="0" i="0" u="none" strike="noStrike" kern="1200" baseline="0" dirty="0" smtClean="0">
              <a:solidFill>
                <a:schemeClr val="tx1"/>
              </a:solidFill>
              <a:latin typeface="+mn-lt"/>
              <a:ea typeface="+mn-ea"/>
              <a:cs typeface="+mn-cs"/>
            </a:endParaRPr>
          </a:p>
          <a:p>
            <a:pPr marL="171450" indent="-171450" algn="just">
              <a:buFont typeface="Arial"/>
              <a:buChar char="•"/>
            </a:pPr>
            <a:endParaRPr lang="en-US" sz="1200" b="0" i="0" u="none" strike="noStrike" kern="1200" baseline="0" dirty="0" smtClean="0">
              <a:solidFill>
                <a:schemeClr val="tx1"/>
              </a:solidFill>
              <a:latin typeface="+mn-lt"/>
              <a:ea typeface="+mn-ea"/>
              <a:cs typeface="+mn-cs"/>
            </a:endParaRPr>
          </a:p>
          <a:p>
            <a:pPr marL="171450" indent="-171450" algn="just">
              <a:buFont typeface="Arial"/>
              <a:buChar char="•"/>
            </a:pPr>
            <a:r>
              <a:rPr lang="en-US" sz="1200" b="0" i="0" u="none" strike="noStrike" kern="1200" baseline="0" dirty="0" smtClean="0">
                <a:solidFill>
                  <a:schemeClr val="tx1"/>
                </a:solidFill>
                <a:latin typeface="+mn-lt"/>
                <a:ea typeface="+mn-ea"/>
                <a:cs typeface="+mn-cs"/>
              </a:rPr>
              <a:t>There are numerous DA techniques available like MCMC, </a:t>
            </a:r>
            <a:r>
              <a:rPr lang="en-US" sz="1200" b="0" i="0" u="none" strike="noStrike" kern="1200" baseline="0" dirty="0" err="1" smtClean="0">
                <a:solidFill>
                  <a:schemeClr val="tx1"/>
                </a:solidFill>
                <a:latin typeface="+mn-lt"/>
                <a:ea typeface="+mn-ea"/>
                <a:cs typeface="+mn-cs"/>
              </a:rPr>
              <a:t>Kelman</a:t>
            </a:r>
            <a:r>
              <a:rPr lang="en-US" sz="1200" b="0" i="0" u="none" strike="noStrike" kern="1200" baseline="0" dirty="0" smtClean="0">
                <a:solidFill>
                  <a:schemeClr val="tx1"/>
                </a:solidFill>
                <a:latin typeface="+mn-lt"/>
                <a:ea typeface="+mn-ea"/>
                <a:cs typeface="+mn-cs"/>
              </a:rPr>
              <a:t> Filtering, 3D-Var, 4D-Var etc. </a:t>
            </a:r>
          </a:p>
          <a:p>
            <a:pPr marL="171450" indent="-171450" algn="just">
              <a:buFont typeface="Arial"/>
              <a:buChar char="•"/>
            </a:pPr>
            <a:r>
              <a:rPr lang="en-US" sz="1200" b="0" i="0" u="none" strike="noStrike" kern="1200" baseline="0" dirty="0" smtClean="0">
                <a:solidFill>
                  <a:schemeClr val="tx1"/>
                </a:solidFill>
                <a:latin typeface="+mn-lt"/>
                <a:ea typeface="+mn-ea"/>
                <a:cs typeface="+mn-cs"/>
              </a:rPr>
              <a:t>We have chosen the general </a:t>
            </a:r>
            <a:r>
              <a:rPr lang="en-US" sz="1200" b="0" i="0" u="none" strike="noStrike" kern="1200" baseline="0" dirty="0" err="1" smtClean="0">
                <a:solidFill>
                  <a:schemeClr val="tx1"/>
                </a:solidFill>
                <a:latin typeface="+mn-lt"/>
                <a:ea typeface="+mn-ea"/>
                <a:cs typeface="+mn-cs"/>
              </a:rPr>
              <a:t>Marcov</a:t>
            </a:r>
            <a:r>
              <a:rPr lang="en-US" sz="1200" b="0" i="0" u="none" strike="noStrike" kern="1200" baseline="0" dirty="0" smtClean="0">
                <a:solidFill>
                  <a:schemeClr val="tx1"/>
                </a:solidFill>
                <a:latin typeface="+mn-lt"/>
                <a:ea typeface="+mn-ea"/>
                <a:cs typeface="+mn-cs"/>
              </a:rPr>
              <a:t> chain Monte Carlo method.</a:t>
            </a:r>
          </a:p>
          <a:p>
            <a:pPr marL="171450" indent="-171450" algn="just">
              <a:buFont typeface="Arial"/>
              <a:buChar char="•"/>
            </a:pPr>
            <a:r>
              <a:rPr lang="en-US" sz="1200" b="0" i="0" u="none" strike="noStrike" kern="1200" baseline="0" dirty="0" smtClean="0">
                <a:solidFill>
                  <a:schemeClr val="tx1"/>
                </a:solidFill>
                <a:latin typeface="+mn-lt"/>
                <a:ea typeface="+mn-ea"/>
                <a:cs typeface="+mn-cs"/>
              </a:rPr>
              <a:t>This is the simplest one from all available algorithms and are easier to computationally implement.</a:t>
            </a:r>
          </a:p>
          <a:p>
            <a:pPr marL="171450" indent="-171450" algn="just">
              <a:buFont typeface="Arial"/>
              <a:buChar char="•"/>
            </a:pPr>
            <a:r>
              <a:rPr lang="en-US" sz="1200" b="0" i="0" u="none" strike="noStrike" kern="1200" baseline="0" dirty="0" smtClean="0">
                <a:solidFill>
                  <a:schemeClr val="tx1"/>
                </a:solidFill>
                <a:latin typeface="+mn-lt"/>
                <a:ea typeface="+mn-ea"/>
                <a:cs typeface="+mn-cs"/>
              </a:rPr>
              <a:t>Because of the applicability of MCMC across the biological, mathematical, and physical sciences and its rich history, MCMC has become a universal algorithm (Richey 2010).</a:t>
            </a:r>
          </a:p>
          <a:p>
            <a:pPr marL="171450" indent="-171450" algn="just">
              <a:buFont typeface="Arial"/>
              <a:buChar char="•"/>
            </a:pPr>
            <a:r>
              <a:rPr lang="en-US" sz="1200" b="0" i="0" u="none" strike="noStrike" kern="1200" baseline="0" dirty="0" smtClean="0">
                <a:solidFill>
                  <a:schemeClr val="tx1"/>
                </a:solidFill>
                <a:latin typeface="+mn-lt"/>
                <a:ea typeface="+mn-ea"/>
                <a:cs typeface="+mn-cs"/>
              </a:rPr>
              <a:t>The disadvantage is that it may require more model evaluations and computational time as this algorithm considers all of the data for every iteration.</a:t>
            </a:r>
          </a:p>
          <a:p>
            <a:pPr marL="171450" indent="-171450" algn="just">
              <a:buFont typeface="Arial"/>
              <a:buChar char="•"/>
            </a:pPr>
            <a:r>
              <a:rPr lang="en-US" sz="1200" b="0" i="0" u="none" strike="noStrike" kern="1200" baseline="0" dirty="0" smtClean="0">
                <a:solidFill>
                  <a:schemeClr val="tx1"/>
                </a:solidFill>
                <a:latin typeface="+mn-lt"/>
                <a:ea typeface="+mn-ea"/>
                <a:cs typeface="+mn-cs"/>
              </a:rPr>
              <a:t>However, in our case we have reasonably a small model with 4 months of daily data and only five parameters to quantify, so the computational time isn't a factor in this case.</a:t>
            </a:r>
          </a:p>
          <a:p>
            <a:pPr marL="171450" indent="-171450" algn="just">
              <a:buFont typeface="Arial"/>
              <a:buChar char="•"/>
            </a:pPr>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C38BB264-6442-46C0-B15D-8B954A0DDF7F}" type="slidenum">
              <a:rPr lang="en-AU" smtClean="0"/>
              <a:t>4</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The Metropolis algorithm is the simplest form of MCMC algorithm.</a:t>
            </a:r>
          </a:p>
          <a:p>
            <a:pPr marL="171450" indent="-171450">
              <a:buFont typeface="Arial"/>
              <a:buChar char="•"/>
            </a:pPr>
            <a:r>
              <a:rPr lang="en-US" sz="1200" b="0" i="0" u="none" strike="noStrike" kern="1200" baseline="0" dirty="0" smtClean="0">
                <a:solidFill>
                  <a:schemeClr val="tx1"/>
                </a:solidFill>
                <a:latin typeface="+mn-lt"/>
                <a:ea typeface="+mn-ea"/>
                <a:cs typeface="+mn-cs"/>
              </a:rPr>
              <a:t>A brief summary of the Metropolis algorithm is provided here.</a:t>
            </a:r>
            <a:endParaRPr lang="en-US" dirty="0" smtClean="0"/>
          </a:p>
          <a:p>
            <a:pPr marL="171450" indent="-171450">
              <a:buFont typeface="Arial"/>
              <a:buChar char="•"/>
            </a:pPr>
            <a:r>
              <a:rPr lang="en-US" dirty="0" smtClean="0"/>
              <a:t>The Metropolis algorithm: </a:t>
            </a:r>
          </a:p>
          <a:p>
            <a:pPr marL="171450" indent="-171450">
              <a:buFont typeface="Arial"/>
              <a:buChar char="•"/>
            </a:pPr>
            <a:r>
              <a:rPr lang="en-US" dirty="0" smtClean="0"/>
              <a:t>What</a:t>
            </a:r>
            <a:r>
              <a:rPr lang="en-US" baseline="0" dirty="0" smtClean="0"/>
              <a:t> w</a:t>
            </a:r>
            <a:r>
              <a:rPr lang="en-US" dirty="0" smtClean="0"/>
              <a:t>e need are: (1) A model: M</a:t>
            </a:r>
          </a:p>
          <a:p>
            <a:r>
              <a:rPr lang="is-IS" dirty="0" smtClean="0"/>
              <a:t>	(2) Data: D</a:t>
            </a:r>
          </a:p>
          <a:p>
            <a:r>
              <a:rPr lang="en-US" dirty="0" smtClean="0"/>
              <a:t>	(3) A prior probability distribution for the parameters: P(</a:t>
            </a:r>
            <a:r>
              <a:rPr lang="en-US" dirty="0" err="1" smtClean="0"/>
              <a:t>θ</a:t>
            </a:r>
            <a:r>
              <a:rPr lang="en-US" dirty="0" smtClean="0"/>
              <a:t>)</a:t>
            </a:r>
          </a:p>
          <a:p>
            <a:r>
              <a:rPr lang="en-US" dirty="0" smtClean="0"/>
              <a:t>	(4) A likelihood function: P(</a:t>
            </a:r>
            <a:r>
              <a:rPr lang="en-US" dirty="0" err="1" smtClean="0"/>
              <a:t>D|θ</a:t>
            </a:r>
            <a:r>
              <a:rPr lang="en-US" dirty="0" smtClean="0"/>
              <a:t>) which is a function of the difference</a:t>
            </a:r>
            <a:r>
              <a:rPr lang="en-US" baseline="0" dirty="0" smtClean="0"/>
              <a:t> between the modeled values and the data</a:t>
            </a:r>
          </a:p>
          <a:p>
            <a:endParaRPr lang="en-US" baseline="0" dirty="0" smtClean="0"/>
          </a:p>
          <a:p>
            <a:pPr marL="171450" indent="-171450">
              <a:buFont typeface="Arial"/>
              <a:buChar char="•"/>
            </a:pPr>
            <a:r>
              <a:rPr lang="en-US" baseline="0" dirty="0" smtClean="0"/>
              <a:t>The likelihood function we use here is the general one.</a:t>
            </a:r>
          </a:p>
          <a:p>
            <a:pPr marL="171450" indent="-171450">
              <a:buFont typeface="Arial"/>
              <a:buChar char="•"/>
            </a:pPr>
            <a:r>
              <a:rPr lang="en-US" baseline="0" dirty="0" smtClean="0"/>
              <a:t>Ant the notations are here.</a:t>
            </a:r>
          </a:p>
          <a:p>
            <a:pPr marL="171450" indent="-171450">
              <a:buFont typeface="Arial"/>
              <a:buChar char="•"/>
            </a:pPr>
            <a:r>
              <a:rPr lang="en-US" sz="1200" dirty="0" smtClean="0"/>
              <a:t>x</a:t>
            </a:r>
            <a:r>
              <a:rPr lang="en-US" sz="1200" baseline="-25000" dirty="0" smtClean="0"/>
              <a:t>i</a:t>
            </a:r>
            <a:r>
              <a:rPr lang="en-US" sz="1200" dirty="0" smtClean="0"/>
              <a:t> represents the </a:t>
            </a:r>
            <a:r>
              <a:rPr lang="en-US" sz="1200" dirty="0" err="1" smtClean="0"/>
              <a:t>ith</a:t>
            </a:r>
            <a:r>
              <a:rPr lang="en-US" sz="1200" dirty="0" smtClean="0"/>
              <a:t> of N measurements</a:t>
            </a:r>
          </a:p>
          <a:p>
            <a:pPr marL="171450" indent="-171450">
              <a:buFont typeface="Arial"/>
              <a:buChar char="•"/>
            </a:pPr>
            <a:r>
              <a:rPr lang="en-US" sz="1200" dirty="0" err="1" smtClean="0"/>
              <a:t>η</a:t>
            </a:r>
            <a:r>
              <a:rPr lang="en-US" sz="1200" baseline="-25000" dirty="0" err="1" smtClean="0"/>
              <a:t>i</a:t>
            </a:r>
            <a:r>
              <a:rPr lang="en-US" sz="1200" baseline="-25000" dirty="0" smtClean="0"/>
              <a:t> </a:t>
            </a:r>
            <a:r>
              <a:rPr lang="en-US" sz="1200" dirty="0" smtClean="0"/>
              <a:t>is the model-derived estimate of a measurement </a:t>
            </a:r>
          </a:p>
          <a:p>
            <a:pPr marL="171450" indent="-171450">
              <a:buFont typeface="Arial"/>
              <a:buChar char="•"/>
            </a:pPr>
            <a:r>
              <a:rPr lang="en-US" sz="1200" dirty="0" err="1" smtClean="0"/>
              <a:t>σ</a:t>
            </a:r>
            <a:r>
              <a:rPr lang="en-US" sz="1200" dirty="0" smtClean="0"/>
              <a:t> represents the uncertainty of the data about the model</a:t>
            </a:r>
          </a:p>
          <a:p>
            <a:pPr marL="171450" indent="-171450">
              <a:buFont typeface="Arial"/>
              <a:buChar char="•"/>
            </a:pPr>
            <a:r>
              <a:rPr lang="en-US" sz="1200" dirty="0" smtClean="0"/>
              <a:t>The ‘</a:t>
            </a:r>
            <a:r>
              <a:rPr lang="en-US" sz="1200" dirty="0" err="1" smtClean="0"/>
              <a:t>Π</a:t>
            </a:r>
            <a:r>
              <a:rPr lang="en-US" sz="1200" dirty="0" smtClean="0"/>
              <a:t>’ symbol denotes the product of all measurements, generated from assuming that all our</a:t>
            </a:r>
            <a:r>
              <a:rPr lang="en-US" sz="1200" baseline="0" dirty="0" smtClean="0"/>
              <a:t> </a:t>
            </a:r>
            <a:r>
              <a:rPr lang="en-US" sz="1200" dirty="0" smtClean="0"/>
              <a:t>measurements are independent</a:t>
            </a:r>
          </a:p>
          <a:p>
            <a:pPr marL="171450" indent="-171450">
              <a:buFont typeface="Arial"/>
              <a:buChar char="•"/>
            </a:pPr>
            <a:r>
              <a:rPr lang="en-US" sz="1200" b="0" i="0" u="none" strike="noStrike" kern="1200" baseline="0" dirty="0" smtClean="0">
                <a:solidFill>
                  <a:schemeClr val="tx1"/>
                </a:solidFill>
                <a:latin typeface="+mn-lt"/>
                <a:ea typeface="+mn-ea"/>
                <a:cs typeface="+mn-cs"/>
              </a:rPr>
              <a:t>This likelihood function assumes that all errors are normally distributed and that the standard deviation </a:t>
            </a:r>
            <a:r>
              <a:rPr lang="en-US" sz="1200" dirty="0" err="1" smtClean="0"/>
              <a:t>σ</a:t>
            </a:r>
            <a:r>
              <a:rPr lang="en-US" sz="1200" b="0" i="0" u="none" strike="noStrike" kern="1200" baseline="0" dirty="0" smtClean="0">
                <a:solidFill>
                  <a:schemeClr val="tx1"/>
                </a:solidFill>
                <a:latin typeface="+mn-lt"/>
                <a:ea typeface="+mn-ea"/>
                <a:cs typeface="+mn-cs"/>
              </a:rPr>
              <a:t> follows a uniform distribution</a:t>
            </a:r>
          </a:p>
          <a:p>
            <a:pPr marL="171450" indent="-171450">
              <a:buFont typeface="Arial"/>
              <a:buChar char="•"/>
            </a:pPr>
            <a:endParaRPr lang="en-US" sz="1200" b="0" i="0" u="none" strike="noStrike" kern="1200" baseline="0" dirty="0" smtClean="0">
              <a:solidFill>
                <a:schemeClr val="tx1"/>
              </a:solidFill>
              <a:latin typeface="+mn-lt"/>
              <a:ea typeface="+mn-ea"/>
              <a:cs typeface="+mn-cs"/>
            </a:endParaRPr>
          </a:p>
          <a:p>
            <a:pPr marL="171450" indent="-171450">
              <a:buFont typeface="Arial"/>
              <a:buChar char="•"/>
            </a:pPr>
            <a:r>
              <a:rPr lang="en-US" sz="1200" b="0" i="0" u="none" strike="noStrike" kern="1200" baseline="0" dirty="0" smtClean="0">
                <a:solidFill>
                  <a:schemeClr val="tx1"/>
                </a:solidFill>
                <a:latin typeface="+mn-lt"/>
                <a:ea typeface="+mn-ea"/>
                <a:cs typeface="+mn-cs"/>
              </a:rPr>
              <a:t>In practice, to avoid issues with numerical precision and to increase computation speed, this Eq. is written as a sum function by taking the natural logarithm of both sides and using standard logarithm algebraic identities</a:t>
            </a:r>
          </a:p>
          <a:p>
            <a:pPr marL="171450" indent="-171450">
              <a:buFont typeface="Arial"/>
              <a:buChar char="•"/>
            </a:pPr>
            <a:r>
              <a:rPr lang="en-US" sz="1200" b="0" i="0" u="none" strike="noStrike" kern="1200" baseline="0" dirty="0" smtClean="0">
                <a:solidFill>
                  <a:schemeClr val="tx1"/>
                </a:solidFill>
                <a:latin typeface="+mn-lt"/>
                <a:ea typeface="+mn-ea"/>
                <a:cs typeface="+mn-cs"/>
              </a:rPr>
              <a:t>Then the cost function is interpreted in terms of ‘‘log likelihood’’ or LL</a:t>
            </a:r>
            <a:endParaRPr lang="en-US" dirty="0" smtClean="0"/>
          </a:p>
        </p:txBody>
      </p:sp>
      <p:sp>
        <p:nvSpPr>
          <p:cNvPr id="4" name="Slide Number Placeholder 3"/>
          <p:cNvSpPr>
            <a:spLocks noGrp="1"/>
          </p:cNvSpPr>
          <p:nvPr>
            <p:ph type="sldNum" sz="quarter" idx="10"/>
          </p:nvPr>
        </p:nvSpPr>
        <p:spPr/>
        <p:txBody>
          <a:bodyPr/>
          <a:lstStyle/>
          <a:p>
            <a:fld id="{C38BB264-6442-46C0-B15D-8B954A0DDF7F}" type="slidenum">
              <a:rPr lang="en-AU" smtClean="0"/>
              <a:t>5</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What we do are: Select any starting point in parameter space, </a:t>
            </a:r>
            <a:r>
              <a:rPr lang="en-US" dirty="0" err="1" smtClean="0"/>
              <a:t>θ</a:t>
            </a:r>
            <a:r>
              <a:rPr lang="en-US" dirty="0" smtClean="0"/>
              <a:t>(0)</a:t>
            </a:r>
          </a:p>
          <a:p>
            <a:pPr marL="171450" indent="-171450">
              <a:buFont typeface="Arial"/>
              <a:buChar char="•"/>
            </a:pPr>
            <a:r>
              <a:rPr lang="en-US" dirty="0" smtClean="0"/>
              <a:t>The</a:t>
            </a:r>
            <a:r>
              <a:rPr lang="en-US" baseline="0" dirty="0" smtClean="0"/>
              <a:t>n we c</a:t>
            </a:r>
            <a:r>
              <a:rPr lang="en-US" dirty="0" smtClean="0"/>
              <a:t>alculate the product of prior and likelihood: π(0)=P(</a:t>
            </a:r>
            <a:r>
              <a:rPr lang="en-US" dirty="0" err="1" smtClean="0"/>
              <a:t>θ</a:t>
            </a:r>
            <a:r>
              <a:rPr lang="en-US" dirty="0" smtClean="0"/>
              <a:t>(0))P(</a:t>
            </a:r>
            <a:r>
              <a:rPr lang="en-US" dirty="0" err="1" smtClean="0"/>
              <a:t>D|θ</a:t>
            </a:r>
            <a:r>
              <a:rPr lang="en-US" dirty="0" smtClean="0"/>
              <a:t>(0))</a:t>
            </a:r>
          </a:p>
          <a:p>
            <a:pPr marL="171450" indent="-171450">
              <a:buFont typeface="Arial"/>
              <a:buChar char="•"/>
            </a:pPr>
            <a:r>
              <a:rPr lang="en-US" dirty="0" smtClean="0"/>
              <a:t>We</a:t>
            </a:r>
            <a:r>
              <a:rPr lang="en-US" baseline="0" dirty="0" smtClean="0"/>
              <a:t> then </a:t>
            </a:r>
            <a:r>
              <a:rPr lang="is-IS" baseline="0" dirty="0" smtClean="0"/>
              <a:t>s</a:t>
            </a:r>
            <a:r>
              <a:rPr lang="is-IS" dirty="0" smtClean="0"/>
              <a:t>et i=0</a:t>
            </a:r>
            <a:r>
              <a:rPr lang="is-IS" baseline="0" dirty="0" smtClean="0"/>
              <a:t> and </a:t>
            </a:r>
            <a:r>
              <a:rPr lang="en-US" baseline="0" dirty="0" smtClean="0"/>
              <a:t>r</a:t>
            </a:r>
            <a:r>
              <a:rPr lang="en-US" dirty="0" smtClean="0"/>
              <a:t>un a loop until we have enough sample points</a:t>
            </a:r>
          </a:p>
          <a:p>
            <a:pPr marL="0" indent="0">
              <a:buFont typeface="Arial"/>
              <a:buNone/>
            </a:pPr>
            <a:endParaRPr lang="en-US" dirty="0" smtClean="0"/>
          </a:p>
          <a:p>
            <a:pPr marL="171450" indent="-171450">
              <a:buFont typeface="Arial"/>
              <a:buChar char="•"/>
            </a:pPr>
            <a:r>
              <a:rPr lang="en-US" dirty="0" smtClean="0"/>
              <a:t>Generate a random new point</a:t>
            </a:r>
            <a:r>
              <a:rPr lang="en-US" baseline="0" dirty="0" smtClean="0"/>
              <a:t> by </a:t>
            </a:r>
            <a:r>
              <a:rPr lang="en-US" sz="1200" b="0" i="0" u="none" strike="noStrike" kern="1200" baseline="0" dirty="0" smtClean="0">
                <a:solidFill>
                  <a:schemeClr val="tx1"/>
                </a:solidFill>
                <a:latin typeface="+mn-lt"/>
                <a:ea typeface="+mn-ea"/>
                <a:cs typeface="+mn-cs"/>
              </a:rPr>
              <a:t>walk through the parameter space</a:t>
            </a:r>
          </a:p>
          <a:p>
            <a:pPr marL="171450" indent="-171450">
              <a:buFont typeface="Arial"/>
              <a:buChar char="•"/>
            </a:pPr>
            <a:r>
              <a:rPr lang="en-US" sz="1200" b="0" i="0" u="none" strike="noStrike" kern="1200" baseline="0" dirty="0" smtClean="0">
                <a:solidFill>
                  <a:schemeClr val="tx1"/>
                </a:solidFill>
                <a:latin typeface="+mn-lt"/>
                <a:ea typeface="+mn-ea"/>
                <a:cs typeface="+mn-cs"/>
              </a:rPr>
              <a:t>The candidate parameter vector is generated by taking a multivariate normal step away from the current vector.</a:t>
            </a:r>
          </a:p>
          <a:p>
            <a:pPr marL="171450" indent="-171450">
              <a:buFont typeface="Arial"/>
              <a:buChar char="•"/>
            </a:pPr>
            <a:r>
              <a:rPr lang="en-US" dirty="0" smtClean="0"/>
              <a:t>Similarly</a:t>
            </a:r>
            <a:r>
              <a:rPr lang="en-US" baseline="0" dirty="0" smtClean="0"/>
              <a:t> c</a:t>
            </a:r>
            <a:r>
              <a:rPr lang="en-US" dirty="0" smtClean="0"/>
              <a:t>alculate the product of prior and likelihood for this new candidate</a:t>
            </a:r>
          </a:p>
          <a:p>
            <a:pPr marL="171450" indent="-171450">
              <a:buFont typeface="Arial"/>
              <a:buChar char="•"/>
            </a:pPr>
            <a:r>
              <a:rPr lang="en-US" dirty="0" smtClean="0"/>
              <a:t>Calculate the Metropolis ratio with</a:t>
            </a:r>
            <a:r>
              <a:rPr lang="en-US" baseline="0" dirty="0" smtClean="0"/>
              <a:t> the products</a:t>
            </a:r>
            <a:endParaRPr lang="is-IS" baseline="0" dirty="0" smtClean="0"/>
          </a:p>
          <a:p>
            <a:pPr marL="171450" indent="-171450">
              <a:buFont typeface="Arial"/>
              <a:buChar char="•"/>
            </a:pPr>
            <a:r>
              <a:rPr lang="en-US" dirty="0" smtClean="0"/>
              <a:t>Accept the candidate with probability equal to min(Metropolis ratio,1)</a:t>
            </a:r>
          </a:p>
          <a:p>
            <a:pPr marL="171450" indent="-171450">
              <a:buFont typeface="Arial"/>
              <a:buChar char="•"/>
            </a:pPr>
            <a:r>
              <a:rPr lang="en-US" dirty="0" smtClean="0"/>
              <a:t>If the candidate is accepted</a:t>
            </a:r>
            <a:r>
              <a:rPr lang="en-US" baseline="0" dirty="0" smtClean="0"/>
              <a:t>, we consider the new candidate as a modeled parameter, otherwise we stick to the previous candidate</a:t>
            </a:r>
            <a:endParaRPr lang="it-IT" dirty="0" smtClean="0"/>
          </a:p>
          <a:p>
            <a:pPr marL="171450" indent="-171450">
              <a:buFont typeface="Arial"/>
              <a:buChar char="•"/>
            </a:pPr>
            <a:r>
              <a:rPr lang="it-IT" dirty="0" smtClean="0"/>
              <a:t>So </a:t>
            </a:r>
            <a:r>
              <a:rPr lang="it-IT" dirty="0" err="1" smtClean="0"/>
              <a:t>finally</a:t>
            </a:r>
            <a:r>
              <a:rPr lang="it-IT" dirty="0" smtClean="0"/>
              <a:t> </a:t>
            </a:r>
            <a:r>
              <a:rPr lang="it-IT" dirty="0" err="1" smtClean="0"/>
              <a:t>what</a:t>
            </a:r>
            <a:r>
              <a:rPr lang="it-IT" dirty="0" smtClean="0"/>
              <a:t> </a:t>
            </a:r>
            <a:r>
              <a:rPr lang="it-IT" dirty="0" err="1" smtClean="0"/>
              <a:t>we</a:t>
            </a:r>
            <a:r>
              <a:rPr lang="it-IT" dirty="0" smtClean="0"/>
              <a:t> </a:t>
            </a:r>
            <a:r>
              <a:rPr lang="it-IT" dirty="0" err="1" smtClean="0"/>
              <a:t>get</a:t>
            </a:r>
            <a:r>
              <a:rPr lang="it-IT" dirty="0" smtClean="0"/>
              <a:t> </a:t>
            </a:r>
            <a:r>
              <a:rPr lang="it-IT" dirty="0" err="1" smtClean="0"/>
              <a:t>is</a:t>
            </a:r>
            <a:r>
              <a:rPr lang="it-IT" dirty="0" smtClean="0"/>
              <a:t> ‘</a:t>
            </a:r>
            <a:r>
              <a:rPr lang="it-IT" dirty="0" err="1" smtClean="0"/>
              <a:t>n</a:t>
            </a:r>
            <a:r>
              <a:rPr lang="it-IT" dirty="0" smtClean="0"/>
              <a:t>’</a:t>
            </a:r>
            <a:r>
              <a:rPr lang="it-IT" baseline="0" dirty="0" smtClean="0"/>
              <a:t> </a:t>
            </a:r>
            <a:r>
              <a:rPr lang="it-IT" baseline="0" dirty="0" err="1" smtClean="0"/>
              <a:t>number</a:t>
            </a:r>
            <a:r>
              <a:rPr lang="it-IT" baseline="0" dirty="0" smtClean="0"/>
              <a:t> of </a:t>
            </a:r>
            <a:r>
              <a:rPr lang="it-IT" dirty="0" err="1" smtClean="0"/>
              <a:t>representative</a:t>
            </a:r>
            <a:r>
              <a:rPr lang="it-IT" dirty="0" smtClean="0"/>
              <a:t> </a:t>
            </a:r>
            <a:r>
              <a:rPr lang="it-IT" dirty="0" err="1" smtClean="0"/>
              <a:t>samples</a:t>
            </a:r>
            <a:r>
              <a:rPr lang="it-IT" dirty="0" smtClean="0"/>
              <a:t> from the </a:t>
            </a:r>
            <a:r>
              <a:rPr lang="it-IT" dirty="0" err="1" smtClean="0"/>
              <a:t>posterior</a:t>
            </a:r>
            <a:r>
              <a:rPr lang="it-IT" dirty="0" smtClean="0"/>
              <a:t> pdf</a:t>
            </a:r>
          </a:p>
          <a:p>
            <a:pPr marL="171450" indent="-171450">
              <a:buFont typeface="Arial"/>
              <a:buChar char="•"/>
            </a:pPr>
            <a:r>
              <a:rPr lang="en-AU" sz="1200" kern="1200" dirty="0" smtClean="0">
                <a:solidFill>
                  <a:schemeClr val="tx1"/>
                </a:solidFill>
                <a:effectLst/>
                <a:latin typeface="+mn-lt"/>
                <a:ea typeface="+mn-ea"/>
                <a:cs typeface="+mn-cs"/>
              </a:rPr>
              <a:t>At the</a:t>
            </a:r>
            <a:r>
              <a:rPr lang="en-AU" sz="1200" kern="1200" baseline="0" dirty="0" smtClean="0">
                <a:solidFill>
                  <a:schemeClr val="tx1"/>
                </a:solidFill>
                <a:effectLst/>
                <a:latin typeface="+mn-lt"/>
                <a:ea typeface="+mn-ea"/>
                <a:cs typeface="+mn-cs"/>
              </a:rPr>
              <a:t> </a:t>
            </a:r>
            <a:r>
              <a:rPr lang="en-AU" sz="1200" kern="1200" baseline="0" smtClean="0">
                <a:solidFill>
                  <a:schemeClr val="tx1"/>
                </a:solidFill>
                <a:effectLst/>
                <a:latin typeface="+mn-lt"/>
                <a:ea typeface="+mn-ea"/>
                <a:cs typeface="+mn-cs"/>
              </a:rPr>
              <a:t>end we d</a:t>
            </a:r>
            <a:r>
              <a:rPr lang="en-AU" sz="1200" kern="1200" smtClean="0">
                <a:solidFill>
                  <a:schemeClr val="tx1"/>
                </a:solidFill>
                <a:effectLst/>
                <a:latin typeface="+mn-lt"/>
                <a:ea typeface="+mn-ea"/>
                <a:cs typeface="+mn-cs"/>
              </a:rPr>
              <a:t>iscard </a:t>
            </a:r>
            <a:r>
              <a:rPr lang="en-AU" sz="1200" kern="1200" dirty="0" smtClean="0">
                <a:solidFill>
                  <a:schemeClr val="tx1"/>
                </a:solidFill>
                <a:effectLst/>
                <a:latin typeface="+mn-lt"/>
                <a:ea typeface="+mn-ea"/>
                <a:cs typeface="+mn-cs"/>
              </a:rPr>
              <a:t>an initial part of the MC (few iterations) for Burn-in process from the total chain length</a:t>
            </a:r>
            <a:endParaRPr lang="en-US" dirty="0" smtClean="0"/>
          </a:p>
        </p:txBody>
      </p:sp>
      <p:sp>
        <p:nvSpPr>
          <p:cNvPr id="4" name="Slide Number Placeholder 3"/>
          <p:cNvSpPr>
            <a:spLocks noGrp="1"/>
          </p:cNvSpPr>
          <p:nvPr>
            <p:ph type="sldNum" sz="quarter" idx="10"/>
          </p:nvPr>
        </p:nvSpPr>
        <p:spPr/>
        <p:txBody>
          <a:bodyPr/>
          <a:lstStyle/>
          <a:p>
            <a:fld id="{C38BB264-6442-46C0-B15D-8B954A0DDF7F}" type="slidenum">
              <a:rPr lang="en-AU" smtClean="0"/>
              <a:t>6</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Now looking at the DA framework,</a:t>
            </a:r>
            <a:r>
              <a:rPr lang="en-US" baseline="0" dirty="0" smtClean="0"/>
              <a:t> the backbone of it is “The Model”</a:t>
            </a:r>
          </a:p>
          <a:p>
            <a:pPr marL="171450" indent="-171450">
              <a:buFont typeface="Arial"/>
              <a:buChar char="•"/>
            </a:pPr>
            <a:r>
              <a:rPr lang="en-US" dirty="0" smtClean="0"/>
              <a:t>So let’s talk about </a:t>
            </a:r>
            <a:r>
              <a:rPr lang="en-US" baseline="0" dirty="0" smtClean="0"/>
              <a:t>the typical model that has been used for a decade by various researchers to analyze forest carbon dynamics using data assimilation. </a:t>
            </a:r>
          </a:p>
          <a:p>
            <a:pPr marL="171450" indent="-171450">
              <a:buFont typeface="Arial"/>
              <a:buChar char="•"/>
            </a:pPr>
            <a:r>
              <a:rPr lang="en-US" baseline="0" dirty="0" smtClean="0"/>
              <a:t>This sort of dynamic model can combine both stock and flux observations together to provide improved estimates of ecosystem carbon exchange. </a:t>
            </a:r>
          </a:p>
          <a:p>
            <a:pPr marL="171450" indent="-171450">
              <a:buFont typeface="Arial"/>
              <a:buChar char="•"/>
            </a:pPr>
            <a:r>
              <a:rPr lang="en-US" dirty="0" smtClean="0"/>
              <a:t>Now what we are</a:t>
            </a:r>
            <a:r>
              <a:rPr lang="en-US" baseline="0" dirty="0" smtClean="0"/>
              <a:t> suggesting to improve this model is to push the whole biomass allocation thing aside to make room for an additional box, that we call storage pool. </a:t>
            </a:r>
          </a:p>
          <a:p>
            <a:pPr marL="171450" indent="-171450">
              <a:buFont typeface="Arial"/>
              <a:buChar char="•"/>
            </a:pPr>
            <a:r>
              <a:rPr lang="en-US" baseline="0" dirty="0" smtClean="0"/>
              <a:t>We then add a flux parameter Utilization coefficient (k) to control the flow of carbon from the storage pool to the biomass allocation.</a:t>
            </a:r>
          </a:p>
          <a:p>
            <a:pPr marL="171450" indent="-171450">
              <a:buFont typeface="Arial"/>
              <a:buChar char="•"/>
            </a:pPr>
            <a:r>
              <a:rPr lang="en-US" baseline="0" dirty="0" smtClean="0"/>
              <a:t>So this is a simple modification with the existing model, however we believe this is a significant alteration with this coefficient can quantify the amount of storage for future stress and the actual amount of carbon utilizing for immediate growth.</a:t>
            </a:r>
          </a:p>
          <a:p>
            <a:pPr marL="171450" indent="-171450">
              <a:buFont typeface="Arial"/>
              <a:buChar char="•"/>
            </a:pPr>
            <a:r>
              <a:rPr lang="en-US" baseline="0" dirty="0" smtClean="0"/>
              <a:t>Nonetheless, we consider the carbon loss due to growth respiration with a rate Y and the rest (1-Y) goes to biomass allocation.</a:t>
            </a:r>
          </a:p>
          <a:p>
            <a:pPr marL="171450" indent="-171450">
              <a:buFont typeface="Arial"/>
              <a:buChar char="•"/>
            </a:pPr>
            <a:r>
              <a:rPr lang="en-US" dirty="0" smtClean="0"/>
              <a:t>Then for simplicity we remove the soil portion</a:t>
            </a:r>
          </a:p>
          <a:p>
            <a:pPr marL="171450" indent="-171450">
              <a:buFont typeface="Arial"/>
              <a:buChar char="•"/>
            </a:pPr>
            <a:r>
              <a:rPr lang="en-AU" sz="1200" kern="1200" baseline="0" dirty="0" smtClean="0">
                <a:solidFill>
                  <a:schemeClr val="tx1"/>
                </a:solidFill>
                <a:effectLst/>
                <a:latin typeface="+mn-lt"/>
                <a:ea typeface="+mn-ea"/>
                <a:cs typeface="+mn-cs"/>
              </a:rPr>
              <a:t>We also assume there is no </a:t>
            </a:r>
            <a:r>
              <a:rPr lang="en-AU" sz="1200" kern="1200" dirty="0" smtClean="0">
                <a:solidFill>
                  <a:schemeClr val="tx1"/>
                </a:solidFill>
                <a:effectLst/>
                <a:latin typeface="+mn-lt"/>
                <a:ea typeface="+mn-ea"/>
                <a:cs typeface="+mn-cs"/>
              </a:rPr>
              <a:t>turnover for either stem and root as the seedlings in our experiment are young enough </a:t>
            </a:r>
            <a:r>
              <a:rPr lang="en-AU" sz="1200" kern="1200" baseline="0" dirty="0" smtClean="0">
                <a:solidFill>
                  <a:schemeClr val="tx1"/>
                </a:solidFill>
                <a:effectLst/>
                <a:latin typeface="+mn-lt"/>
                <a:ea typeface="+mn-ea"/>
                <a:cs typeface="+mn-cs"/>
              </a:rPr>
              <a:t>(only </a:t>
            </a:r>
            <a:r>
              <a:rPr lang="en-AU" sz="1200" kern="1200" dirty="0" smtClean="0">
                <a:solidFill>
                  <a:schemeClr val="tx1"/>
                </a:solidFill>
                <a:effectLst/>
                <a:latin typeface="+mn-lt"/>
                <a:ea typeface="+mn-ea"/>
                <a:cs typeface="+mn-cs"/>
              </a:rPr>
              <a:t>20 weeks old) not to lose</a:t>
            </a:r>
            <a:r>
              <a:rPr lang="en-AU" sz="1200" kern="1200" baseline="0" dirty="0" smtClean="0">
                <a:solidFill>
                  <a:schemeClr val="tx1"/>
                </a:solidFill>
                <a:effectLst/>
                <a:latin typeface="+mn-lt"/>
                <a:ea typeface="+mn-ea"/>
                <a:cs typeface="+mn-cs"/>
              </a:rPr>
              <a:t> any stem and root</a:t>
            </a:r>
            <a:endParaRPr lang="en-US" dirty="0" smtClean="0"/>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7</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AU" sz="1200" kern="1200" dirty="0" smtClean="0">
                <a:solidFill>
                  <a:schemeClr val="tx1"/>
                </a:solidFill>
                <a:effectLst/>
                <a:latin typeface="+mn-lt"/>
                <a:ea typeface="+mn-ea"/>
                <a:cs typeface="+mn-cs"/>
              </a:rPr>
              <a:t>Here are the Model equations</a:t>
            </a:r>
            <a:r>
              <a:rPr lang="en-AU" sz="1200" kern="1200" baseline="0" dirty="0" smtClean="0">
                <a:solidFill>
                  <a:schemeClr val="tx1"/>
                </a:solidFill>
                <a:effectLst/>
                <a:latin typeface="+mn-lt"/>
                <a:ea typeface="+mn-ea"/>
                <a:cs typeface="+mn-cs"/>
              </a:rPr>
              <a:t> which are based on carbon mass balance.</a:t>
            </a:r>
          </a:p>
          <a:p>
            <a:pPr marL="171450" indent="-171450">
              <a:buFont typeface="Arial"/>
              <a:buChar char="•"/>
            </a:pPr>
            <a:r>
              <a:rPr lang="en-US" sz="1200" kern="1200" dirty="0" smtClean="0">
                <a:solidFill>
                  <a:schemeClr val="tx1"/>
                </a:solidFill>
                <a:effectLst/>
                <a:latin typeface="+mn-lt"/>
                <a:ea typeface="+mn-ea"/>
                <a:cs typeface="+mn-cs"/>
              </a:rPr>
              <a:t>The notations we have used are: M = for total carbon mass (</a:t>
            </a:r>
            <a:r>
              <a:rPr lang="en-US" sz="1200" kern="1200" dirty="0" err="1" smtClean="0">
                <a:solidFill>
                  <a:schemeClr val="tx1"/>
                </a:solidFill>
                <a:effectLst/>
                <a:latin typeface="+mn-lt"/>
                <a:ea typeface="+mn-ea"/>
                <a:cs typeface="+mn-cs"/>
              </a:rPr>
              <a:t>gC</a:t>
            </a:r>
            <a:r>
              <a:rPr lang="en-US" sz="1200" kern="1200" dirty="0" smtClean="0">
                <a:solidFill>
                  <a:schemeClr val="tx1"/>
                </a:solidFill>
                <a:effectLst/>
                <a:latin typeface="+mn-lt"/>
                <a:ea typeface="+mn-ea"/>
                <a:cs typeface="+mn-cs"/>
              </a:rPr>
              <a:t>); S = for total storage carbon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gC</a:t>
            </a:r>
            <a:r>
              <a:rPr lang="en-US" sz="1200" kern="1200" dirty="0" smtClean="0">
                <a:solidFill>
                  <a:schemeClr val="tx1"/>
                </a:solidFill>
                <a:effectLst/>
                <a:latin typeface="+mn-lt"/>
                <a:ea typeface="+mn-ea"/>
                <a:cs typeface="+mn-cs"/>
              </a:rPr>
              <a:t>); C = for total Carbon for growth (</a:t>
            </a:r>
            <a:r>
              <a:rPr lang="en-US" sz="1200" kern="1200" dirty="0" err="1" smtClean="0">
                <a:solidFill>
                  <a:schemeClr val="tx1"/>
                </a:solidFill>
                <a:effectLst/>
                <a:latin typeface="+mn-lt"/>
                <a:ea typeface="+mn-ea"/>
                <a:cs typeface="+mn-cs"/>
              </a:rPr>
              <a:t>gC</a:t>
            </a:r>
            <a:r>
              <a:rPr lang="en-US" sz="1200" kern="1200" dirty="0" smtClean="0">
                <a:solidFill>
                  <a:schemeClr val="tx1"/>
                </a:solidFill>
                <a:effectLst/>
                <a:latin typeface="+mn-lt"/>
                <a:ea typeface="+mn-ea"/>
                <a:cs typeface="+mn-cs"/>
              </a:rPr>
              <a:t>), so M is the sum of C and S.</a:t>
            </a:r>
          </a:p>
          <a:p>
            <a:pPr marL="171450" indent="-171450">
              <a:buFont typeface="Arial"/>
              <a:buChar char="•"/>
            </a:pPr>
            <a:r>
              <a:rPr lang="en-US" sz="1200" kern="1200" dirty="0" smtClean="0">
                <a:solidFill>
                  <a:schemeClr val="tx1"/>
                </a:solidFill>
                <a:effectLst/>
                <a:latin typeface="+mn-lt"/>
                <a:ea typeface="+mn-ea"/>
                <a:cs typeface="+mn-cs"/>
              </a:rPr>
              <a:t>So starting</a:t>
            </a:r>
            <a:r>
              <a:rPr lang="en-US" sz="1200" kern="1200" baseline="0" dirty="0" smtClean="0">
                <a:solidFill>
                  <a:schemeClr val="tx1"/>
                </a:solidFill>
                <a:effectLst/>
                <a:latin typeface="+mn-lt"/>
                <a:ea typeface="+mn-ea"/>
                <a:cs typeface="+mn-cs"/>
              </a:rPr>
              <a:t> with the </a:t>
            </a:r>
            <a:r>
              <a:rPr lang="en-AU" sz="1200" kern="1200" dirty="0" smtClean="0">
                <a:solidFill>
                  <a:schemeClr val="tx1"/>
                </a:solidFill>
                <a:effectLst/>
                <a:latin typeface="+mn-lt"/>
                <a:ea typeface="+mn-ea"/>
                <a:cs typeface="+mn-cs"/>
              </a:rPr>
              <a:t>storage</a:t>
            </a:r>
            <a:r>
              <a:rPr lang="en-AU" sz="1200" kern="1200" baseline="0" dirty="0" smtClean="0">
                <a:solidFill>
                  <a:schemeClr val="tx1"/>
                </a:solidFill>
                <a:effectLst/>
                <a:latin typeface="+mn-lt"/>
                <a:ea typeface="+mn-ea"/>
                <a:cs typeface="+mn-cs"/>
              </a:rPr>
              <a:t> pool, storage at time </a:t>
            </a:r>
            <a:r>
              <a:rPr lang="en-AU" sz="1200" kern="1200" baseline="0" dirty="0" err="1" smtClean="0">
                <a:solidFill>
                  <a:schemeClr val="tx1"/>
                </a:solidFill>
                <a:effectLst/>
                <a:latin typeface="+mn-lt"/>
                <a:ea typeface="+mn-ea"/>
                <a:cs typeface="+mn-cs"/>
              </a:rPr>
              <a:t>i</a:t>
            </a:r>
            <a:r>
              <a:rPr lang="en-AU" sz="1200" kern="1200" baseline="0" dirty="0" smtClean="0">
                <a:solidFill>
                  <a:schemeClr val="tx1"/>
                </a:solidFill>
                <a:effectLst/>
                <a:latin typeface="+mn-lt"/>
                <a:ea typeface="+mn-ea"/>
                <a:cs typeface="+mn-cs"/>
              </a:rPr>
              <a:t> would be the sum of previous storage plus GPP coming in minus respiration going out minus storage utilized for biomass growth.</a:t>
            </a:r>
          </a:p>
          <a:p>
            <a:pPr marL="171450" indent="-171450">
              <a:buFont typeface="Arial"/>
              <a:buChar char="•"/>
            </a:pPr>
            <a:r>
              <a:rPr lang="en-AU" sz="1200" kern="1200" dirty="0" smtClean="0">
                <a:solidFill>
                  <a:schemeClr val="tx1"/>
                </a:solidFill>
                <a:effectLst/>
                <a:latin typeface="+mn-lt"/>
                <a:ea typeface="+mn-ea"/>
                <a:cs typeface="+mn-cs"/>
              </a:rPr>
              <a:t>Now the storage box which</a:t>
            </a:r>
            <a:r>
              <a:rPr lang="en-AU" sz="1200" kern="1200" baseline="0" dirty="0" smtClean="0">
                <a:solidFill>
                  <a:schemeClr val="tx1"/>
                </a:solidFill>
                <a:effectLst/>
                <a:latin typeface="+mn-lt"/>
                <a:ea typeface="+mn-ea"/>
                <a:cs typeface="+mn-cs"/>
              </a:rPr>
              <a:t> is the sum of three storage in different plant organs (leaf, stem and root).</a:t>
            </a:r>
          </a:p>
          <a:p>
            <a:pPr marL="171450" indent="-171450">
              <a:buFont typeface="Arial"/>
              <a:buChar char="•"/>
            </a:pPr>
            <a:r>
              <a:rPr lang="en-AU" sz="1200" kern="1200" baseline="0" dirty="0" smtClean="0">
                <a:solidFill>
                  <a:schemeClr val="tx1"/>
                </a:solidFill>
                <a:effectLst/>
                <a:latin typeface="+mn-lt"/>
                <a:ea typeface="+mn-ea"/>
                <a:cs typeface="+mn-cs"/>
              </a:rPr>
              <a:t>For storage partitioning we use the data f</a:t>
            </a:r>
            <a:r>
              <a:rPr lang="en-AU" sz="1200" kern="1200" dirty="0" smtClean="0">
                <a:solidFill>
                  <a:schemeClr val="tx1"/>
                </a:solidFill>
                <a:effectLst/>
                <a:latin typeface="+mn-lt"/>
                <a:ea typeface="+mn-ea"/>
                <a:cs typeface="+mn-cs"/>
              </a:rPr>
              <a:t>rom </a:t>
            </a:r>
            <a:r>
              <a:rPr lang="en-AU" sz="1200" kern="1200" dirty="0" err="1" smtClean="0">
                <a:solidFill>
                  <a:schemeClr val="tx1"/>
                </a:solidFill>
                <a:effectLst/>
                <a:latin typeface="+mn-lt"/>
                <a:ea typeface="+mn-ea"/>
                <a:cs typeface="+mn-cs"/>
              </a:rPr>
              <a:t>Duan’s</a:t>
            </a:r>
            <a:r>
              <a:rPr lang="en-AU" sz="1200" kern="1200" dirty="0" smtClean="0">
                <a:solidFill>
                  <a:schemeClr val="tx1"/>
                </a:solidFill>
                <a:effectLst/>
                <a:latin typeface="+mn-lt"/>
                <a:ea typeface="+mn-ea"/>
                <a:cs typeface="+mn-cs"/>
              </a:rPr>
              <a:t> draught induced mortality Experiment</a:t>
            </a:r>
            <a:r>
              <a:rPr lang="en-AU" sz="1200" kern="1200" baseline="0" dirty="0" smtClean="0">
                <a:solidFill>
                  <a:schemeClr val="tx1"/>
                </a:solidFill>
                <a:effectLst/>
                <a:latin typeface="+mn-lt"/>
                <a:ea typeface="+mn-ea"/>
                <a:cs typeface="+mn-cs"/>
              </a:rPr>
              <a:t> on Eucalyptus </a:t>
            </a:r>
            <a:r>
              <a:rPr lang="en-AU" sz="1200" kern="1200" baseline="0" dirty="0" err="1" smtClean="0">
                <a:solidFill>
                  <a:schemeClr val="tx1"/>
                </a:solidFill>
                <a:effectLst/>
                <a:latin typeface="+mn-lt"/>
                <a:ea typeface="+mn-ea"/>
                <a:cs typeface="+mn-cs"/>
              </a:rPr>
              <a:t>radiata</a:t>
            </a:r>
            <a:r>
              <a:rPr lang="en-AU" sz="1200" kern="1200" baseline="0" dirty="0" smtClean="0">
                <a:solidFill>
                  <a:schemeClr val="tx1"/>
                </a:solidFill>
                <a:effectLst/>
                <a:latin typeface="+mn-lt"/>
                <a:ea typeface="+mn-ea"/>
                <a:cs typeface="+mn-cs"/>
              </a:rPr>
              <a:t> seedlings.</a:t>
            </a:r>
          </a:p>
          <a:p>
            <a:pPr marL="171450" indent="-171450">
              <a:buFont typeface="Arial"/>
              <a:buChar char="•"/>
            </a:pPr>
            <a:r>
              <a:rPr lang="en-AU" sz="1200" kern="1200" baseline="0" dirty="0" smtClean="0">
                <a:solidFill>
                  <a:schemeClr val="tx1"/>
                </a:solidFill>
                <a:effectLst/>
                <a:latin typeface="+mn-lt"/>
                <a:ea typeface="+mn-ea"/>
                <a:cs typeface="+mn-cs"/>
              </a:rPr>
              <a:t>From that experiment we get the whole plant as well as different organs’ TNC concentrations which give us the portion of storage in different organ of leaf, stem and root.</a:t>
            </a:r>
          </a:p>
          <a:p>
            <a:pPr marL="171450" indent="-171450">
              <a:buFont typeface="Arial"/>
              <a:buChar char="•"/>
            </a:pPr>
            <a:r>
              <a:rPr lang="en-AU" sz="1200" kern="1200" baseline="0" dirty="0" smtClean="0">
                <a:solidFill>
                  <a:schemeClr val="tx1"/>
                </a:solidFill>
                <a:effectLst/>
                <a:latin typeface="+mn-lt"/>
                <a:ea typeface="+mn-ea"/>
                <a:cs typeface="+mn-cs"/>
              </a:rPr>
              <a:t>After analysing his data we find </a:t>
            </a:r>
            <a:r>
              <a:rPr lang="en-AU" sz="1200" dirty="0" smtClean="0"/>
              <a:t>75% of total storage goes to leaf,</a:t>
            </a:r>
            <a:r>
              <a:rPr lang="en-AU" sz="1200" baseline="0" dirty="0" smtClean="0"/>
              <a:t> </a:t>
            </a:r>
            <a:r>
              <a:rPr lang="en-AU" sz="1200" dirty="0" smtClean="0"/>
              <a:t>16% to stem and</a:t>
            </a:r>
            <a:r>
              <a:rPr lang="en-AU" sz="1200" baseline="0" dirty="0" smtClean="0"/>
              <a:t> </a:t>
            </a:r>
            <a:r>
              <a:rPr lang="en-AU" sz="1200" dirty="0" smtClean="0"/>
              <a:t>9% to root.</a:t>
            </a:r>
          </a:p>
          <a:p>
            <a:pPr marL="171450" indent="-171450">
              <a:buFont typeface="Arial"/>
              <a:buChar char="•"/>
            </a:pPr>
            <a:r>
              <a:rPr lang="en-AU" sz="1200" kern="1200" dirty="0" smtClean="0">
                <a:solidFill>
                  <a:schemeClr val="tx1"/>
                </a:solidFill>
                <a:effectLst/>
                <a:latin typeface="+mn-lt"/>
                <a:ea typeface="+mn-ea"/>
                <a:cs typeface="+mn-cs"/>
              </a:rPr>
              <a:t>Now</a:t>
            </a:r>
            <a:r>
              <a:rPr lang="en-AU" sz="1200" kern="1200" baseline="0" dirty="0" smtClean="0">
                <a:solidFill>
                  <a:schemeClr val="tx1"/>
                </a:solidFill>
                <a:effectLst/>
                <a:latin typeface="+mn-lt"/>
                <a:ea typeface="+mn-ea"/>
                <a:cs typeface="+mn-cs"/>
              </a:rPr>
              <a:t> the equations for carbon utilized for biomass growth of leaf, stem and root.</a:t>
            </a:r>
          </a:p>
          <a:p>
            <a:pPr marL="171450" indent="-171450">
              <a:buFont typeface="Arial"/>
              <a:buChar char="•"/>
            </a:pPr>
            <a:r>
              <a:rPr lang="en-AU" sz="1200" kern="1200" dirty="0" smtClean="0">
                <a:solidFill>
                  <a:schemeClr val="tx1"/>
                </a:solidFill>
                <a:effectLst/>
                <a:latin typeface="+mn-lt"/>
                <a:ea typeface="+mn-ea"/>
                <a:cs typeface="+mn-cs"/>
              </a:rPr>
              <a:t>Leaf</a:t>
            </a:r>
            <a:r>
              <a:rPr lang="en-AU" sz="1200" kern="1200" baseline="0" dirty="0" smtClean="0">
                <a:solidFill>
                  <a:schemeClr val="tx1"/>
                </a:solidFill>
                <a:effectLst/>
                <a:latin typeface="+mn-lt"/>
                <a:ea typeface="+mn-ea"/>
                <a:cs typeface="+mn-cs"/>
              </a:rPr>
              <a:t> carbon stock at any time would the the sum of previous stem leaf carbon plus the carbon coming down from GPP minus the leaf turnover.</a:t>
            </a:r>
          </a:p>
          <a:p>
            <a:pPr marL="171450" indent="-171450">
              <a:buFont typeface="Arial"/>
              <a:buChar char="•"/>
            </a:pPr>
            <a:r>
              <a:rPr lang="en-AU" sz="1200" kern="1200" baseline="0" dirty="0" smtClean="0">
                <a:solidFill>
                  <a:schemeClr val="tx1"/>
                </a:solidFill>
                <a:effectLst/>
                <a:latin typeface="+mn-lt"/>
                <a:ea typeface="+mn-ea"/>
                <a:cs typeface="+mn-cs"/>
              </a:rPr>
              <a:t>Similar calculation for stem and root, however we assume there is no </a:t>
            </a:r>
            <a:r>
              <a:rPr lang="en-AU" sz="1200" kern="1200" dirty="0" smtClean="0">
                <a:solidFill>
                  <a:schemeClr val="tx1"/>
                </a:solidFill>
                <a:effectLst/>
                <a:latin typeface="+mn-lt"/>
                <a:ea typeface="+mn-ea"/>
                <a:cs typeface="+mn-cs"/>
              </a:rPr>
              <a:t>turnover for either stem and root as these are small seedlings of</a:t>
            </a:r>
            <a:r>
              <a:rPr lang="en-AU" sz="1200" kern="1200" baseline="0" dirty="0" smtClean="0">
                <a:solidFill>
                  <a:schemeClr val="tx1"/>
                </a:solidFill>
                <a:effectLst/>
                <a:latin typeface="+mn-lt"/>
                <a:ea typeface="+mn-ea"/>
                <a:cs typeface="+mn-cs"/>
              </a:rPr>
              <a:t> only </a:t>
            </a:r>
            <a:r>
              <a:rPr lang="en-AU" sz="1200" kern="1200" dirty="0" smtClean="0">
                <a:solidFill>
                  <a:schemeClr val="tx1"/>
                </a:solidFill>
                <a:effectLst/>
                <a:latin typeface="+mn-lt"/>
                <a:ea typeface="+mn-ea"/>
                <a:cs typeface="+mn-cs"/>
              </a:rPr>
              <a:t>20 weeks old.</a:t>
            </a:r>
            <a:endParaRPr lang="en-US" sz="1200" kern="1200" dirty="0" smtClean="0">
              <a:solidFill>
                <a:schemeClr val="tx1"/>
              </a:solidFill>
              <a:effectLst/>
              <a:latin typeface="+mn-lt"/>
              <a:ea typeface="+mn-ea"/>
              <a:cs typeface="+mn-cs"/>
            </a:endParaRPr>
          </a:p>
          <a:p>
            <a:pPr marL="171450" indent="-171450">
              <a:buFont typeface="Arial"/>
              <a:buChar char="•"/>
            </a:pPr>
            <a:r>
              <a:rPr lang="en-US" sz="1200" kern="1200" dirty="0" smtClean="0">
                <a:solidFill>
                  <a:schemeClr val="tx1"/>
                </a:solidFill>
                <a:effectLst/>
                <a:latin typeface="+mn-lt"/>
                <a:ea typeface="+mn-ea"/>
                <a:cs typeface="+mn-cs"/>
              </a:rPr>
              <a:t>Finally</a:t>
            </a:r>
            <a:r>
              <a:rPr lang="en-US" sz="1200" kern="1200" baseline="0" dirty="0" smtClean="0">
                <a:solidFill>
                  <a:schemeClr val="tx1"/>
                </a:solidFill>
                <a:effectLst/>
                <a:latin typeface="+mn-lt"/>
                <a:ea typeface="+mn-ea"/>
                <a:cs typeface="+mn-cs"/>
              </a:rPr>
              <a:t> the total carbon mass will be the sum of storage carbon and growth carbon.</a:t>
            </a:r>
            <a:endParaRPr lang="en-AU"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38BB264-6442-46C0-B15D-8B954A0DDF7F}" type="slidenum">
              <a:rPr lang="en-AU" smtClean="0"/>
              <a:t>8</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smtClean="0"/>
              <a:t>We have already setup</a:t>
            </a:r>
            <a:r>
              <a:rPr lang="en-AU" baseline="0" dirty="0" smtClean="0"/>
              <a:t> the model, now let’s think about the left box, that is “Inputs” combining data measurements, state variables and parameters</a:t>
            </a:r>
          </a:p>
          <a:p>
            <a:pPr marL="171450" indent="-171450">
              <a:buFont typeface="Arial" panose="020B0604020202020204" pitchFamily="34" charset="0"/>
              <a:buChar char="•"/>
            </a:pPr>
            <a:r>
              <a:rPr lang="en-AU" dirty="0" smtClean="0"/>
              <a:t>We are very much thankful t</a:t>
            </a:r>
            <a:r>
              <a:rPr lang="en-AU" baseline="0" dirty="0" smtClean="0"/>
              <a:t>o Court who’s enormous effort makes the starting point of this project, and that</a:t>
            </a:r>
            <a:r>
              <a:rPr lang="uk-UA" baseline="0" dirty="0" smtClean="0"/>
              <a:t>’</a:t>
            </a:r>
            <a:r>
              <a:rPr lang="en-AU" baseline="0" dirty="0" smtClean="0"/>
              <a:t>s the data set I’m talking about.</a:t>
            </a:r>
          </a:p>
          <a:p>
            <a:pPr marL="171450" indent="-171450">
              <a:buFont typeface="Arial" panose="020B0604020202020204" pitchFamily="34" charset="0"/>
              <a:buChar char="•"/>
            </a:pPr>
            <a:r>
              <a:rPr lang="en-AU" dirty="0" smtClean="0"/>
              <a:t>He did the belowground sink limitation experiment with 49 20 weeks old Eucalyptus </a:t>
            </a:r>
            <a:r>
              <a:rPr lang="en-AU" dirty="0" err="1" smtClean="0"/>
              <a:t>tereticornis</a:t>
            </a:r>
            <a:r>
              <a:rPr lang="en-AU" dirty="0" smtClean="0"/>
              <a:t> seedlings those were</a:t>
            </a:r>
            <a:r>
              <a:rPr lang="en-AU" baseline="0" dirty="0" smtClean="0"/>
              <a:t> planted in six container volumes ranging from 5 L to 35 Lin addition to free seedlings and monitored for 4 months from 21</a:t>
            </a:r>
            <a:r>
              <a:rPr lang="en-AU" baseline="30000" dirty="0" smtClean="0"/>
              <a:t>st</a:t>
            </a:r>
            <a:r>
              <a:rPr lang="en-AU" baseline="0" dirty="0" smtClean="0"/>
              <a:t> Jan 2013 to 21</a:t>
            </a:r>
            <a:r>
              <a:rPr lang="en-AU" baseline="30000" dirty="0" smtClean="0"/>
              <a:t>st</a:t>
            </a:r>
            <a:r>
              <a:rPr lang="en-AU" baseline="0" dirty="0" smtClean="0"/>
              <a:t> May 2013.</a:t>
            </a:r>
          </a:p>
          <a:p>
            <a:pPr marL="171450" indent="-171450">
              <a:buFont typeface="Arial" panose="020B0604020202020204" pitchFamily="34" charset="0"/>
              <a:buChar char="•"/>
            </a:pPr>
            <a:r>
              <a:rPr lang="en-AU" baseline="0" dirty="0" smtClean="0"/>
              <a:t>So each experimental block (n=7) contained a complete replicate set of six container volumes as well as one Free seedling.</a:t>
            </a:r>
          </a:p>
          <a:p>
            <a:pPr marL="171450" indent="-171450">
              <a:buFont typeface="Arial" panose="020B0604020202020204" pitchFamily="34" charset="0"/>
              <a:buChar char="•"/>
            </a:pPr>
            <a:r>
              <a:rPr lang="en-AU" dirty="0" smtClean="0"/>
              <a:t>He made a whole set of measurements and among those I will briefly talk about the ones that</a:t>
            </a:r>
            <a:r>
              <a:rPr lang="en-AU" baseline="0" dirty="0" smtClean="0"/>
              <a:t> we use to verify our DA framework.</a:t>
            </a:r>
          </a:p>
          <a:p>
            <a:pPr marL="171450" indent="-171450">
              <a:buFont typeface="Arial"/>
              <a:buChar char="•"/>
            </a:pPr>
            <a:endParaRPr lang="en-US" dirty="0" smtClean="0"/>
          </a:p>
          <a:p>
            <a:pPr marL="171450" indent="-171450">
              <a:buFont typeface="Arial"/>
              <a:buChar char="•"/>
            </a:pPr>
            <a:r>
              <a:rPr lang="en-US" dirty="0" smtClean="0"/>
              <a:t>Now looking at the model I would start</a:t>
            </a:r>
            <a:r>
              <a:rPr lang="en-US" baseline="0" dirty="0" smtClean="0"/>
              <a:t> from the main box of GPP.</a:t>
            </a:r>
          </a:p>
          <a:p>
            <a:pPr marL="171450" indent="-171450">
              <a:buFont typeface="Arial"/>
              <a:buChar char="•"/>
            </a:pPr>
            <a:r>
              <a:rPr lang="en-US" dirty="0" smtClean="0"/>
              <a:t>So we </a:t>
            </a:r>
            <a:r>
              <a:rPr lang="en-US" sz="1200" b="0" i="0" u="none" strike="noStrike" kern="1200" baseline="0" dirty="0" smtClean="0">
                <a:solidFill>
                  <a:schemeClr val="tx1"/>
                </a:solidFill>
                <a:latin typeface="+mn-lt"/>
                <a:ea typeface="+mn-ea"/>
                <a:cs typeface="+mn-cs"/>
              </a:rPr>
              <a:t>estimate total photosynthetic carbon gain (GPP) </a:t>
            </a:r>
            <a:r>
              <a:rPr lang="en-US" dirty="0" smtClean="0"/>
              <a:t>using the Leaf</a:t>
            </a:r>
            <a:r>
              <a:rPr lang="en-US" baseline="0" dirty="0" smtClean="0"/>
              <a:t> gas exchange and </a:t>
            </a:r>
            <a:r>
              <a:rPr lang="en-US" sz="1200" b="0" i="0" u="none" strike="noStrike" kern="1200" baseline="0" dirty="0" smtClean="0">
                <a:solidFill>
                  <a:schemeClr val="tx1"/>
                </a:solidFill>
                <a:latin typeface="+mn-lt"/>
                <a:ea typeface="+mn-ea"/>
                <a:cs typeface="+mn-cs"/>
              </a:rPr>
              <a:t>Photosynthetic CO2 response (</a:t>
            </a:r>
            <a:r>
              <a:rPr lang="en-US" sz="1200" b="0" i="0" u="none" strike="noStrike" kern="1200" baseline="0" dirty="0" err="1" smtClean="0">
                <a:solidFill>
                  <a:schemeClr val="tx1"/>
                </a:solidFill>
                <a:latin typeface="+mn-lt"/>
                <a:ea typeface="+mn-ea"/>
                <a:cs typeface="+mn-cs"/>
              </a:rPr>
              <a:t>ACi</a:t>
            </a:r>
            <a:r>
              <a:rPr lang="en-US" sz="1200" b="0" i="0" u="none" strike="noStrike" kern="1200" baseline="0" dirty="0" smtClean="0">
                <a:solidFill>
                  <a:schemeClr val="tx1"/>
                </a:solidFill>
                <a:latin typeface="+mn-lt"/>
                <a:ea typeface="+mn-ea"/>
                <a:cs typeface="+mn-cs"/>
              </a:rPr>
              <a:t>) curve </a:t>
            </a:r>
            <a:r>
              <a:rPr lang="en-US" baseline="0" dirty="0" smtClean="0"/>
              <a:t>measurements</a:t>
            </a:r>
            <a:r>
              <a:rPr lang="en-US" sz="1200" b="0" i="0" u="none" strike="noStrike" kern="1200" baseline="0" dirty="0" smtClean="0">
                <a:solidFill>
                  <a:schemeClr val="tx1"/>
                </a:solidFill>
                <a:latin typeface="+mn-lt"/>
                <a:ea typeface="+mn-ea"/>
                <a:cs typeface="+mn-cs"/>
              </a:rPr>
              <a:t>.</a:t>
            </a:r>
            <a:endParaRPr lang="en-US" baseline="0"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The</a:t>
            </a:r>
            <a:r>
              <a:rPr lang="en-US" baseline="0" dirty="0" smtClean="0"/>
              <a:t> daily GPP is calculated by the multiplication of </a:t>
            </a:r>
            <a:r>
              <a:rPr lang="en-AU" dirty="0" smtClean="0"/>
              <a:t>modelled daily gross C gain and a</a:t>
            </a:r>
            <a:r>
              <a:rPr lang="en-AU" baseline="0" dirty="0" smtClean="0"/>
              <a:t> </a:t>
            </a:r>
            <a:r>
              <a:rPr lang="en-AU" dirty="0" smtClean="0"/>
              <a:t>self shading factor.</a:t>
            </a:r>
            <a:endParaRPr lang="en-US" dirty="0" smtClean="0"/>
          </a:p>
          <a:p>
            <a:pPr marL="171450" indent="-171450">
              <a:buFont typeface="Arial"/>
              <a:buChar char="•"/>
            </a:pPr>
            <a:r>
              <a:rPr lang="en-US" dirty="0" err="1" smtClean="0"/>
              <a:t>Cday</a:t>
            </a:r>
            <a:r>
              <a:rPr lang="en-US" dirty="0" smtClean="0"/>
              <a:t>(t) is quantified using the biochemical (coupled photosynthesis - </a:t>
            </a:r>
            <a:r>
              <a:rPr lang="en-US" dirty="0" err="1" smtClean="0"/>
              <a:t>stomatal</a:t>
            </a:r>
            <a:r>
              <a:rPr lang="en-US" dirty="0" smtClean="0"/>
              <a:t> conductance) model of Farquhar et al. (1980) and fitting with the '</a:t>
            </a:r>
            <a:r>
              <a:rPr lang="en-US" dirty="0" err="1" smtClean="0"/>
              <a:t>plantecophys</a:t>
            </a:r>
            <a:r>
              <a:rPr lang="en-US" dirty="0" smtClean="0"/>
              <a:t>' package</a:t>
            </a:r>
            <a:r>
              <a:rPr lang="en-US" baseline="0" dirty="0" smtClean="0"/>
              <a:t> of </a:t>
            </a:r>
            <a:r>
              <a:rPr lang="en-US" baseline="0" dirty="0" err="1" smtClean="0"/>
              <a:t>Remko</a:t>
            </a:r>
            <a:r>
              <a:rPr lang="en-US" baseline="0" dirty="0" smtClean="0"/>
              <a:t> with the mean </a:t>
            </a:r>
            <a:r>
              <a:rPr lang="en-US" dirty="0" smtClean="0"/>
              <a:t>photosynthetic parameters (</a:t>
            </a:r>
            <a:r>
              <a:rPr lang="en-US" dirty="0" err="1" smtClean="0"/>
              <a:t>Jmax</a:t>
            </a:r>
            <a:r>
              <a:rPr lang="en-US" dirty="0" smtClean="0"/>
              <a:t>, </a:t>
            </a:r>
            <a:r>
              <a:rPr lang="en-US" dirty="0" err="1" smtClean="0"/>
              <a:t>Vcmax</a:t>
            </a:r>
            <a:r>
              <a:rPr lang="en-US" dirty="0" smtClean="0"/>
              <a:t>, </a:t>
            </a:r>
            <a:r>
              <a:rPr lang="en-US" dirty="0" err="1" smtClean="0"/>
              <a:t>Rdark</a:t>
            </a:r>
            <a:r>
              <a:rPr lang="en-US" dirty="0" smtClean="0"/>
              <a:t> and g1)</a:t>
            </a:r>
            <a:r>
              <a:rPr lang="en-US" baseline="0" dirty="0" smtClean="0"/>
              <a:t> and those are obtained from </a:t>
            </a:r>
            <a:r>
              <a:rPr lang="en-US" dirty="0" smtClean="0"/>
              <a:t>the </a:t>
            </a:r>
            <a:r>
              <a:rPr lang="en-US" dirty="0" err="1" smtClean="0"/>
              <a:t>ACi</a:t>
            </a:r>
            <a:r>
              <a:rPr lang="en-US" dirty="0" smtClean="0"/>
              <a:t> curves.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AU" sz="1200" kern="1200" dirty="0" smtClean="0">
                <a:solidFill>
                  <a:schemeClr val="tx1"/>
                </a:solidFill>
                <a:effectLst/>
                <a:latin typeface="+mn-lt"/>
                <a:ea typeface="+mn-ea"/>
                <a:cs typeface="+mn-cs"/>
              </a:rPr>
              <a:t>Then</a:t>
            </a:r>
            <a:r>
              <a:rPr lang="en-AU" sz="1200" kern="1200" baseline="0" dirty="0" smtClean="0">
                <a:solidFill>
                  <a:schemeClr val="tx1"/>
                </a:solidFill>
                <a:effectLst/>
                <a:latin typeface="+mn-lt"/>
                <a:ea typeface="+mn-ea"/>
                <a:cs typeface="+mn-cs"/>
              </a:rPr>
              <a:t> the self shading</a:t>
            </a:r>
            <a:r>
              <a:rPr lang="en-AU" sz="1200" kern="1200" dirty="0" smtClean="0">
                <a:solidFill>
                  <a:schemeClr val="tx1"/>
                </a:solidFill>
                <a:effectLst/>
                <a:latin typeface="+mn-lt"/>
                <a:ea typeface="+mn-ea"/>
                <a:cs typeface="+mn-cs"/>
              </a:rPr>
              <a:t> factor </a:t>
            </a:r>
            <a:r>
              <a:rPr lang="en-AU" dirty="0" err="1" smtClean="0"/>
              <a:t>σ</a:t>
            </a:r>
            <a:r>
              <a:rPr lang="en-AU" baseline="-25000" dirty="0" err="1" smtClean="0"/>
              <a:t>s</a:t>
            </a:r>
            <a:r>
              <a:rPr lang="en-AU" sz="1200" kern="1200" dirty="0" smtClean="0">
                <a:solidFill>
                  <a:schemeClr val="tx1"/>
                </a:solidFill>
                <a:effectLst/>
                <a:latin typeface="+mn-lt"/>
                <a:ea typeface="+mn-ea"/>
                <a:cs typeface="+mn-cs"/>
              </a:rPr>
              <a:t> which </a:t>
            </a:r>
            <a:r>
              <a:rPr lang="en-AU" dirty="0" smtClean="0"/>
              <a:t>is a linear function of LA</a:t>
            </a:r>
            <a:r>
              <a:rPr lang="en-AU" baseline="0" dirty="0" smtClean="0"/>
              <a:t> where </a:t>
            </a:r>
            <a:r>
              <a:rPr lang="en-AU" sz="1200" kern="1200" dirty="0" smtClean="0">
                <a:solidFill>
                  <a:schemeClr val="tx1"/>
                </a:solidFill>
                <a:effectLst/>
                <a:latin typeface="+mn-lt"/>
                <a:ea typeface="+mn-ea"/>
                <a:cs typeface="+mn-cs"/>
              </a:rPr>
              <a:t>‘b’ and ‘intercept’ were calculated from ‘</a:t>
            </a:r>
            <a:r>
              <a:rPr lang="en-AU" sz="1200" kern="1200" dirty="0" err="1" smtClean="0">
                <a:solidFill>
                  <a:schemeClr val="tx1"/>
                </a:solidFill>
                <a:effectLst/>
                <a:latin typeface="+mn-lt"/>
                <a:ea typeface="+mn-ea"/>
                <a:cs typeface="+mn-cs"/>
              </a:rPr>
              <a:t>YplantQMC</a:t>
            </a:r>
            <a:r>
              <a:rPr lang="en-AU" sz="1200" kern="1200" dirty="0" smtClean="0">
                <a:solidFill>
                  <a:schemeClr val="tx1"/>
                </a:solidFill>
                <a:effectLst/>
                <a:latin typeface="+mn-lt"/>
                <a:ea typeface="+mn-ea"/>
                <a:cs typeface="+mn-cs"/>
              </a:rPr>
              <a:t>’ package</a:t>
            </a:r>
            <a:r>
              <a:rPr lang="en-AU" sz="1200" kern="1200" baseline="0" dirty="0" smtClean="0">
                <a:solidFill>
                  <a:schemeClr val="tx1"/>
                </a:solidFill>
                <a:effectLst/>
                <a:latin typeface="+mn-lt"/>
                <a:ea typeface="+mn-ea"/>
                <a:cs typeface="+mn-cs"/>
              </a:rPr>
              <a:t> of </a:t>
            </a:r>
            <a:r>
              <a:rPr lang="en-AU" sz="1200" kern="1200" baseline="0" dirty="0" err="1" smtClean="0">
                <a:solidFill>
                  <a:schemeClr val="tx1"/>
                </a:solidFill>
                <a:effectLst/>
                <a:latin typeface="+mn-lt"/>
                <a:ea typeface="+mn-ea"/>
                <a:cs typeface="+mn-cs"/>
              </a:rPr>
              <a:t>Remko</a:t>
            </a:r>
            <a:r>
              <a:rPr lang="en-AU" sz="1200" kern="1200" baseline="0" dirty="0" smtClean="0">
                <a:solidFill>
                  <a:schemeClr val="tx1"/>
                </a:solidFill>
                <a:effectLst/>
                <a:latin typeface="+mn-lt"/>
                <a:ea typeface="+mn-ea"/>
                <a:cs typeface="+mn-cs"/>
              </a:rPr>
              <a:t> </a:t>
            </a:r>
            <a:r>
              <a:rPr lang="en-AU" sz="1200" kern="1200" dirty="0" smtClean="0">
                <a:solidFill>
                  <a:schemeClr val="tx1"/>
                </a:solidFill>
                <a:effectLst/>
                <a:latin typeface="+mn-lt"/>
                <a:ea typeface="+mn-ea"/>
                <a:cs typeface="+mn-cs"/>
              </a:rPr>
              <a:t>for individual treatment.</a:t>
            </a:r>
            <a:endParaRPr lang="en-AU" baseline="0"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AU" baseline="0" dirty="0" smtClean="0"/>
              <a:t>This </a:t>
            </a:r>
            <a:r>
              <a:rPr lang="en-AU" dirty="0" err="1" smtClean="0"/>
              <a:t>σ</a:t>
            </a:r>
            <a:r>
              <a:rPr lang="en-AU" baseline="-25000" dirty="0" err="1" smtClean="0"/>
              <a:t>s</a:t>
            </a:r>
            <a:r>
              <a:rPr lang="en-AU" sz="1200" kern="1200" dirty="0" smtClean="0">
                <a:solidFill>
                  <a:schemeClr val="tx1"/>
                </a:solidFill>
                <a:effectLst/>
                <a:latin typeface="+mn-lt"/>
                <a:ea typeface="+mn-ea"/>
                <a:cs typeface="+mn-cs"/>
              </a:rPr>
              <a:t> </a:t>
            </a:r>
            <a:r>
              <a:rPr lang="en-AU" sz="1200" kern="1200" baseline="0" dirty="0" smtClean="0">
                <a:solidFill>
                  <a:schemeClr val="tx1"/>
                </a:solidFill>
                <a:effectLst/>
                <a:latin typeface="+mn-lt"/>
                <a:ea typeface="+mn-ea"/>
                <a:cs typeface="+mn-cs"/>
              </a:rPr>
              <a:t>is </a:t>
            </a:r>
            <a:r>
              <a:rPr lang="en-AU" sz="1200" kern="1200" dirty="0" smtClean="0">
                <a:solidFill>
                  <a:schemeClr val="tx1"/>
                </a:solidFill>
                <a:effectLst/>
                <a:latin typeface="+mn-lt"/>
                <a:ea typeface="+mn-ea"/>
                <a:cs typeface="+mn-cs"/>
              </a:rPr>
              <a:t>accomplished by utilizing 61 previously digitized Eucalyptus seedlings, covering 5 total species including E. </a:t>
            </a:r>
            <a:r>
              <a:rPr lang="en-AU" sz="1200" kern="1200" dirty="0" err="1" smtClean="0">
                <a:solidFill>
                  <a:schemeClr val="tx1"/>
                </a:solidFill>
                <a:effectLst/>
                <a:latin typeface="+mn-lt"/>
                <a:ea typeface="+mn-ea"/>
                <a:cs typeface="+mn-cs"/>
              </a:rPr>
              <a:t>Tereticornis</a:t>
            </a:r>
            <a:r>
              <a:rPr lang="en-AU" sz="1200" kern="1200" dirty="0" smtClean="0">
                <a:solidFill>
                  <a:schemeClr val="tx1"/>
                </a:solidFill>
                <a:effectLst/>
                <a:latin typeface="+mn-lt"/>
                <a:ea typeface="+mn-ea"/>
                <a:cs typeface="+mn-cs"/>
              </a:rPr>
              <a:t>.</a:t>
            </a:r>
            <a:r>
              <a:rPr lang="en-AU" dirty="0" smtClean="0">
                <a:effectLst/>
              </a:rPr>
              <a:t>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AU" dirty="0" smtClean="0">
                <a:effectLst/>
              </a:rPr>
              <a:t>So</a:t>
            </a:r>
            <a:r>
              <a:rPr lang="en-AU" baseline="0" dirty="0" smtClean="0">
                <a:effectLst/>
              </a:rPr>
              <a:t> lets</a:t>
            </a:r>
            <a:r>
              <a:rPr lang="en-AU" dirty="0" smtClean="0">
                <a:effectLst/>
              </a:rPr>
              <a:t> put a tick on this box.</a:t>
            </a:r>
            <a:endParaRPr lang="en-AU" dirty="0" smtClean="0"/>
          </a:p>
          <a:p>
            <a:pPr marL="171450" indent="-171450">
              <a:buFont typeface="Arial" panose="020B0604020202020204" pitchFamily="34" charset="0"/>
              <a:buChar char="•"/>
            </a:pPr>
            <a:endParaRPr lang="en-AU" dirty="0"/>
          </a:p>
        </p:txBody>
      </p:sp>
      <p:sp>
        <p:nvSpPr>
          <p:cNvPr id="4" name="Slide Number Placeholder 3"/>
          <p:cNvSpPr>
            <a:spLocks noGrp="1"/>
          </p:cNvSpPr>
          <p:nvPr>
            <p:ph type="sldNum" sz="quarter" idx="10"/>
          </p:nvPr>
        </p:nvSpPr>
        <p:spPr/>
        <p:txBody>
          <a:bodyPr/>
          <a:lstStyle/>
          <a:p>
            <a:fld id="{C38BB264-6442-46C0-B15D-8B954A0DDF7F}" type="slidenum">
              <a:rPr lang="en-AU" smtClean="0"/>
              <a:t>9</a:t>
            </a:fld>
            <a:endParaRPr lang="en-AU"/>
          </a:p>
        </p:txBody>
      </p:sp>
    </p:spTree>
    <p:extLst>
      <p:ext uri="{BB962C8B-B14F-4D97-AF65-F5344CB8AC3E}">
        <p14:creationId xmlns:p14="http://schemas.microsoft.com/office/powerpoint/2010/main" val="693806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2" y="1597820"/>
            <a:ext cx="7772400" cy="1102519"/>
          </a:xfrm>
        </p:spPr>
        <p:txBody>
          <a:bodyPr/>
          <a:lstStyle/>
          <a:p>
            <a:r>
              <a:rPr lang="en-US" smtClean="0"/>
              <a:t>Click to edit Master title style</a:t>
            </a:r>
            <a:endParaRPr lang="en-AU"/>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AU"/>
          </a:p>
        </p:txBody>
      </p:sp>
      <p:sp>
        <p:nvSpPr>
          <p:cNvPr id="4" name="Date Placeholder 3"/>
          <p:cNvSpPr>
            <a:spLocks noGrp="1"/>
          </p:cNvSpPr>
          <p:nvPr>
            <p:ph type="dt" sz="half" idx="10"/>
          </p:nvPr>
        </p:nvSpPr>
        <p:spPr/>
        <p:txBody>
          <a:bodyPr/>
          <a:lstStyle/>
          <a:p>
            <a:fld id="{747BD9CF-C612-43A8-B934-5CF47C06606C}" type="datetimeFigureOut">
              <a:rPr lang="en-AU" smtClean="0"/>
              <a:t>1/02/17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336162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747BD9CF-C612-43A8-B934-5CF47C06606C}" type="datetimeFigureOut">
              <a:rPr lang="en-AU" smtClean="0"/>
              <a:t>1/02/17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998310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399" y="205979"/>
            <a:ext cx="2057401" cy="4388644"/>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457200" y="205979"/>
            <a:ext cx="6019801"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747BD9CF-C612-43A8-B934-5CF47C06606C}" type="datetimeFigureOut">
              <a:rPr lang="en-AU" smtClean="0"/>
              <a:t>1/02/17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3476472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747BD9CF-C612-43A8-B934-5CF47C06606C}" type="datetimeFigureOut">
              <a:rPr lang="en-AU" smtClean="0"/>
              <a:t>1/02/17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2662970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3305176"/>
            <a:ext cx="7772400" cy="1021556"/>
          </a:xfrm>
        </p:spPr>
        <p:txBody>
          <a:bodyPr anchor="t"/>
          <a:lstStyle>
            <a:lvl1pPr algn="l">
              <a:defRPr sz="4000" b="1" cap="all"/>
            </a:lvl1pPr>
          </a:lstStyle>
          <a:p>
            <a:r>
              <a:rPr lang="en-US" smtClean="0"/>
              <a:t>Click to edit Master title style</a:t>
            </a:r>
            <a:endParaRPr lang="en-AU"/>
          </a:p>
        </p:txBody>
      </p:sp>
      <p:sp>
        <p:nvSpPr>
          <p:cNvPr id="3" name="Text Placeholder 2"/>
          <p:cNvSpPr>
            <a:spLocks noGrp="1"/>
          </p:cNvSpPr>
          <p:nvPr>
            <p:ph type="body" idx="1"/>
          </p:nvPr>
        </p:nvSpPr>
        <p:spPr>
          <a:xfrm>
            <a:off x="722314"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7BD9CF-C612-43A8-B934-5CF47C06606C}" type="datetimeFigureOut">
              <a:rPr lang="en-AU" smtClean="0"/>
              <a:t>1/02/17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1537670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457201" y="1200151"/>
            <a:ext cx="4038601"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4648200" y="1200151"/>
            <a:ext cx="4038601"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p>
            <a:fld id="{747BD9CF-C612-43A8-B934-5CF47C06606C}" type="datetimeFigureOut">
              <a:rPr lang="en-AU" smtClean="0"/>
              <a:t>1/02/17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721434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AU"/>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4645028" y="1151335"/>
            <a:ext cx="4041774"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1631156"/>
            <a:ext cx="4041774"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p>
            <a:fld id="{747BD9CF-C612-43A8-B934-5CF47C06606C}" type="datetimeFigureOut">
              <a:rPr lang="en-AU" smtClean="0"/>
              <a:t>1/02/17</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3860280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fld id="{747BD9CF-C612-43A8-B934-5CF47C06606C}" type="datetimeFigureOut">
              <a:rPr lang="en-AU" smtClean="0"/>
              <a:t>1/02/17</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2071785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7BD9CF-C612-43A8-B934-5CF47C06606C}" type="datetimeFigureOut">
              <a:rPr lang="en-AU" smtClean="0"/>
              <a:t>1/02/17</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1207346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smtClean="0"/>
              <a:t>Click to edit Master title style</a:t>
            </a:r>
            <a:endParaRPr lang="en-AU"/>
          </a:p>
        </p:txBody>
      </p:sp>
      <p:sp>
        <p:nvSpPr>
          <p:cNvPr id="3" name="Content Placeholder 2"/>
          <p:cNvSpPr>
            <a:spLocks noGrp="1"/>
          </p:cNvSpPr>
          <p:nvPr>
            <p:ph idx="1"/>
          </p:nvPr>
        </p:nvSpPr>
        <p:spPr>
          <a:xfrm>
            <a:off x="3575052" y="204789"/>
            <a:ext cx="5111749"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457202"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7BD9CF-C612-43A8-B934-5CF47C06606C}" type="datetimeFigureOut">
              <a:rPr lang="en-AU" smtClean="0"/>
              <a:t>1/02/17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624893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AU"/>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7BD9CF-C612-43A8-B934-5CF47C06606C}" type="datetimeFigureOut">
              <a:rPr lang="en-AU" smtClean="0"/>
              <a:t>1/02/17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352128394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AU"/>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47BD9CF-C612-43A8-B934-5CF47C06606C}" type="datetimeFigureOut">
              <a:rPr lang="en-AU" smtClean="0"/>
              <a:t>1/02/17</a:t>
            </a:fld>
            <a:endParaRPr lang="en-AU"/>
          </a:p>
        </p:txBody>
      </p:sp>
      <p:sp>
        <p:nvSpPr>
          <p:cNvPr id="5" name="Footer Placeholder 4"/>
          <p:cNvSpPr>
            <a:spLocks noGrp="1"/>
          </p:cNvSpPr>
          <p:nvPr>
            <p:ph type="ftr" sz="quarter" idx="3"/>
          </p:nvPr>
        </p:nvSpPr>
        <p:spPr>
          <a:xfrm>
            <a:off x="3124202"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F34EA1F-825B-41F7-99F1-0F61EC4C7910}" type="slidenum">
              <a:rPr lang="en-AU" smtClean="0"/>
              <a:t>‹#›</a:t>
            </a:fld>
            <a:endParaRPr lang="en-AU"/>
          </a:p>
        </p:txBody>
      </p:sp>
    </p:spTree>
    <p:extLst>
      <p:ext uri="{BB962C8B-B14F-4D97-AF65-F5344CB8AC3E}">
        <p14:creationId xmlns:p14="http://schemas.microsoft.com/office/powerpoint/2010/main" val="34587414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oleObject" Target="../embeddings/oleObject6.bin"/><Relationship Id="rId5" Type="http://schemas.openxmlformats.org/officeDocument/2006/relationships/image" Target="../media/image13.emf"/><Relationship Id="rId6" Type="http://schemas.openxmlformats.org/officeDocument/2006/relationships/oleObject" Target="../embeddings/oleObject7.bin"/><Relationship Id="rId7" Type="http://schemas.openxmlformats.org/officeDocument/2006/relationships/image" Target="../media/image14.emf"/><Relationship Id="rId8" Type="http://schemas.openxmlformats.org/officeDocument/2006/relationships/oleObject" Target="../embeddings/oleObject8.bin"/><Relationship Id="rId9" Type="http://schemas.openxmlformats.org/officeDocument/2006/relationships/image" Target="../media/image15.emf"/><Relationship Id="rId1" Type="http://schemas.openxmlformats.org/officeDocument/2006/relationships/vmlDrawing" Target="../drawings/vmlDrawing3.vml"/><Relationship Id="rId2"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oleObject" Target="../embeddings/oleObject9.bin"/><Relationship Id="rId5" Type="http://schemas.openxmlformats.org/officeDocument/2006/relationships/image" Target="../media/image13.emf"/><Relationship Id="rId6" Type="http://schemas.openxmlformats.org/officeDocument/2006/relationships/diagramData" Target="../diagrams/data1.xml"/><Relationship Id="rId7" Type="http://schemas.openxmlformats.org/officeDocument/2006/relationships/diagramLayout" Target="../diagrams/layout1.xml"/><Relationship Id="rId8" Type="http://schemas.openxmlformats.org/officeDocument/2006/relationships/diagramQuickStyle" Target="../diagrams/quickStyle1.xml"/><Relationship Id="rId9" Type="http://schemas.openxmlformats.org/officeDocument/2006/relationships/diagramColors" Target="../diagrams/colors1.xml"/><Relationship Id="rId10" Type="http://schemas.microsoft.com/office/2007/relationships/diagramDrawing" Target="../diagrams/drawing1.xml"/><Relationship Id="rId1" Type="http://schemas.openxmlformats.org/officeDocument/2006/relationships/vmlDrawing" Target="../drawings/vmlDrawing4.vml"/><Relationship Id="rId2"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1" Type="http://schemas.openxmlformats.org/officeDocument/2006/relationships/oleObject" Target="../embeddings/oleObject11.bin"/><Relationship Id="rId12" Type="http://schemas.openxmlformats.org/officeDocument/2006/relationships/image" Target="../media/image16.emf"/><Relationship Id="rId13" Type="http://schemas.openxmlformats.org/officeDocument/2006/relationships/oleObject" Target="../embeddings/oleObject12.bin"/><Relationship Id="rId14" Type="http://schemas.openxmlformats.org/officeDocument/2006/relationships/image" Target="../media/image17.emf"/><Relationship Id="rId1" Type="http://schemas.openxmlformats.org/officeDocument/2006/relationships/vmlDrawing" Target="../drawings/vmlDrawing5.vml"/><Relationship Id="rId2" Type="http://schemas.openxmlformats.org/officeDocument/2006/relationships/slideLayout" Target="../slideLayouts/slideLayout1.xml"/><Relationship Id="rId3" Type="http://schemas.openxmlformats.org/officeDocument/2006/relationships/notesSlide" Target="../notesSlides/notesSlide12.xml"/><Relationship Id="rId4" Type="http://schemas.openxmlformats.org/officeDocument/2006/relationships/oleObject" Target="../embeddings/oleObject10.bin"/><Relationship Id="rId5" Type="http://schemas.openxmlformats.org/officeDocument/2006/relationships/image" Target="../media/image13.emf"/><Relationship Id="rId6" Type="http://schemas.openxmlformats.org/officeDocument/2006/relationships/diagramData" Target="../diagrams/data2.xml"/><Relationship Id="rId7" Type="http://schemas.openxmlformats.org/officeDocument/2006/relationships/diagramLayout" Target="../diagrams/layout2.xml"/><Relationship Id="rId8" Type="http://schemas.openxmlformats.org/officeDocument/2006/relationships/diagramQuickStyle" Target="../diagrams/quickStyle2.xml"/><Relationship Id="rId9" Type="http://schemas.openxmlformats.org/officeDocument/2006/relationships/diagramColors" Target="../diagrams/colors2.xml"/><Relationship Id="rId10" Type="http://schemas.microsoft.com/office/2007/relationships/diagramDrawing" Target="../diagrams/drawing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oleObject" Target="../embeddings/oleObject13.bin"/><Relationship Id="rId5" Type="http://schemas.openxmlformats.org/officeDocument/2006/relationships/image" Target="../media/image13.emf"/><Relationship Id="rId1" Type="http://schemas.openxmlformats.org/officeDocument/2006/relationships/vmlDrawing" Target="../drawings/vmlDrawing6.vml"/><Relationship Id="rId2"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oleObject" Target="../embeddings/oleObject14.bin"/><Relationship Id="rId5" Type="http://schemas.openxmlformats.org/officeDocument/2006/relationships/image" Target="../media/image13.emf"/><Relationship Id="rId1" Type="http://schemas.openxmlformats.org/officeDocument/2006/relationships/vmlDrawing" Target="../drawings/vmlDrawing7.vml"/><Relationship Id="rId2"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oleObject" Target="../embeddings/oleObject1.bin"/><Relationship Id="rId5" Type="http://schemas.openxmlformats.org/officeDocument/2006/relationships/image" Target="../media/image8.emf"/><Relationship Id="rId6" Type="http://schemas.openxmlformats.org/officeDocument/2006/relationships/oleObject" Target="../embeddings/oleObject2.bin"/><Relationship Id="rId7" Type="http://schemas.openxmlformats.org/officeDocument/2006/relationships/image" Target="../media/image9.emf"/><Relationship Id="rId8" Type="http://schemas.openxmlformats.org/officeDocument/2006/relationships/oleObject" Target="../embeddings/oleObject3.bin"/><Relationship Id="rId9" Type="http://schemas.openxmlformats.org/officeDocument/2006/relationships/image" Target="../media/image10.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oleObject" Target="../embeddings/oleObject4.bin"/><Relationship Id="rId5" Type="http://schemas.openxmlformats.org/officeDocument/2006/relationships/image" Target="../media/image11.emf"/><Relationship Id="rId6" Type="http://schemas.openxmlformats.org/officeDocument/2006/relationships/oleObject" Target="../embeddings/oleObject5.bin"/><Relationship Id="rId7" Type="http://schemas.openxmlformats.org/officeDocument/2006/relationships/image" Target="../media/image12.emf"/><Relationship Id="rId1" Type="http://schemas.openxmlformats.org/officeDocument/2006/relationships/vmlDrawing" Target="../drawings/vmlDrawing2.vml"/><Relationship Id="rId2"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611560" y="1275606"/>
            <a:ext cx="3744416" cy="165618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800" b="1" dirty="0" smtClean="0"/>
              <a:t>Grow limitless </a:t>
            </a:r>
          </a:p>
          <a:p>
            <a:pPr marL="0" indent="0" algn="ctr">
              <a:buNone/>
            </a:pPr>
            <a:r>
              <a:rPr lang="en-AU" sz="2800" b="1" dirty="0" smtClean="0"/>
              <a:t>or </a:t>
            </a:r>
          </a:p>
          <a:p>
            <a:pPr marL="0" indent="0" algn="ctr">
              <a:buNone/>
            </a:pPr>
            <a:r>
              <a:rPr lang="en-AU" sz="2800" b="1" dirty="0" smtClean="0"/>
              <a:t>Store for the future!!</a:t>
            </a:r>
            <a:endParaRPr lang="en-US" sz="2800" b="1" dirty="0">
              <a:latin typeface="Trebuchet MS" pitchFamily="34" charset="0"/>
            </a:endParaRPr>
          </a:p>
        </p:txBody>
      </p:sp>
      <p:pic>
        <p:nvPicPr>
          <p:cNvPr id="2" name="Picture 1"/>
          <p:cNvPicPr>
            <a:picLocks noChangeAspect="1"/>
          </p:cNvPicPr>
          <p:nvPr/>
        </p:nvPicPr>
        <p:blipFill>
          <a:blip r:embed="rId3"/>
          <a:stretch>
            <a:fillRect/>
          </a:stretch>
        </p:blipFill>
        <p:spPr>
          <a:xfrm>
            <a:off x="5602908" y="483518"/>
            <a:ext cx="3217564" cy="1608782"/>
          </a:xfrm>
          <a:prstGeom prst="rect">
            <a:avLst/>
          </a:prstGeom>
        </p:spPr>
      </p:pic>
      <p:pic>
        <p:nvPicPr>
          <p:cNvPr id="5" name="Picture 4"/>
          <p:cNvPicPr>
            <a:picLocks noChangeAspect="1"/>
          </p:cNvPicPr>
          <p:nvPr/>
        </p:nvPicPr>
        <p:blipFill>
          <a:blip r:embed="rId4"/>
          <a:stretch>
            <a:fillRect/>
          </a:stretch>
        </p:blipFill>
        <p:spPr>
          <a:xfrm>
            <a:off x="5580112" y="2888704"/>
            <a:ext cx="3306954" cy="1987302"/>
          </a:xfrm>
          <a:prstGeom prst="rect">
            <a:avLst/>
          </a:prstGeom>
        </p:spPr>
      </p:pic>
      <p:sp>
        <p:nvSpPr>
          <p:cNvPr id="6" name="Action Button: Help 5">
            <a:hlinkClick r:id="" action="ppaction://noaction" highlightClick="1"/>
          </p:cNvPr>
          <p:cNvSpPr/>
          <p:nvPr/>
        </p:nvSpPr>
        <p:spPr>
          <a:xfrm>
            <a:off x="6948264" y="2211710"/>
            <a:ext cx="576064" cy="576064"/>
          </a:xfrm>
          <a:prstGeom prst="actionButtonHelp">
            <a:avLst/>
          </a:prstGeom>
          <a:solidFill>
            <a:schemeClr val="accent6">
              <a:lumMod val="60000"/>
              <a:lumOff val="40000"/>
            </a:schemeClr>
          </a:solidFill>
          <a:ln>
            <a:solidFill>
              <a:srgbClr val="FF0000"/>
            </a:solidFill>
          </a:ln>
          <a:effectLst>
            <a:outerShdw blurRad="40000" dist="23000" dir="5400000" rotWithShape="0">
              <a:srgbClr val="FF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endParaRPr lang="en-US" b="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7" name="Action Button: Help 6">
            <a:hlinkClick r:id="" action="ppaction://noaction" highlightClick="1"/>
          </p:cNvPr>
          <p:cNvSpPr/>
          <p:nvPr/>
        </p:nvSpPr>
        <p:spPr>
          <a:xfrm>
            <a:off x="6876256" y="3507854"/>
            <a:ext cx="648072" cy="648072"/>
          </a:xfrm>
          <a:prstGeom prst="actionButtonHelp">
            <a:avLst/>
          </a:prstGeom>
          <a:solidFill>
            <a:schemeClr val="accent6">
              <a:lumMod val="60000"/>
              <a:lumOff val="40000"/>
            </a:schemeClr>
          </a:solidFill>
          <a:ln>
            <a:solidFill>
              <a:srgbClr val="FF0000"/>
            </a:solidFill>
          </a:ln>
          <a:effectLst>
            <a:outerShdw blurRad="40000" dist="23000" dir="5400000" rotWithShape="0">
              <a:srgbClr val="FF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endParaRPr lang="en-US" b="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40017894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100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0675" y="38604"/>
            <a:ext cx="8763812" cy="44491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smtClean="0"/>
              <a:t>Data</a:t>
            </a:r>
            <a:endParaRPr lang="en-US" sz="2400" b="1" dirty="0">
              <a:latin typeface="Trebuchet MS" pitchFamily="34" charset="0"/>
            </a:endParaRPr>
          </a:p>
        </p:txBody>
      </p:sp>
      <p:sp>
        <p:nvSpPr>
          <p:cNvPr id="8" name="Rectangle 7"/>
          <p:cNvSpPr/>
          <p:nvPr/>
        </p:nvSpPr>
        <p:spPr>
          <a:xfrm>
            <a:off x="304999" y="546234"/>
            <a:ext cx="3906961" cy="369332"/>
          </a:xfrm>
          <a:prstGeom prst="rect">
            <a:avLst/>
          </a:prstGeom>
        </p:spPr>
        <p:txBody>
          <a:bodyPr wrap="square">
            <a:spAutoFit/>
          </a:bodyPr>
          <a:lstStyle/>
          <a:p>
            <a:r>
              <a:rPr lang="en-AU" dirty="0" smtClean="0"/>
              <a:t>Daily</a:t>
            </a:r>
            <a:r>
              <a:rPr lang="en-AU" dirty="0"/>
              <a:t> </a:t>
            </a:r>
            <a:r>
              <a:rPr lang="en-AU" dirty="0" smtClean="0"/>
              <a:t>Respiration:  </a:t>
            </a:r>
          </a:p>
        </p:txBody>
      </p:sp>
      <p:graphicFrame>
        <p:nvGraphicFramePr>
          <p:cNvPr id="2" name="Object 1"/>
          <p:cNvGraphicFramePr>
            <a:graphicFrameLocks noChangeAspect="1"/>
          </p:cNvGraphicFramePr>
          <p:nvPr>
            <p:extLst>
              <p:ext uri="{D42A27DB-BD31-4B8C-83A1-F6EECF244321}">
                <p14:modId xmlns:p14="http://schemas.microsoft.com/office/powerpoint/2010/main" val="28570976"/>
              </p:ext>
            </p:extLst>
          </p:nvPr>
        </p:nvGraphicFramePr>
        <p:xfrm>
          <a:off x="4514850" y="2489200"/>
          <a:ext cx="114300" cy="165100"/>
        </p:xfrm>
        <a:graphic>
          <a:graphicData uri="http://schemas.openxmlformats.org/presentationml/2006/ole">
            <mc:AlternateContent xmlns:mc="http://schemas.openxmlformats.org/markup-compatibility/2006">
              <mc:Choice xmlns:v="urn:schemas-microsoft-com:vml" Requires="v">
                <p:oleObj spid="_x0000_s2441" name="Equation" r:id="rId4" imgW="114300" imgH="165100" progId="Equation.3">
                  <p:embed/>
                </p:oleObj>
              </mc:Choice>
              <mc:Fallback>
                <p:oleObj name="Equation" r:id="rId4" imgW="114300" imgH="165100" progId="Equation.3">
                  <p:embed/>
                  <p:pic>
                    <p:nvPicPr>
                      <p:cNvPr id="0" name=""/>
                      <p:cNvPicPr/>
                      <p:nvPr/>
                    </p:nvPicPr>
                    <p:blipFill>
                      <a:blip r:embed="rId5"/>
                      <a:stretch>
                        <a:fillRect/>
                      </a:stretch>
                    </p:blipFill>
                    <p:spPr>
                      <a:xfrm>
                        <a:off x="4514850" y="2489200"/>
                        <a:ext cx="114300" cy="165100"/>
                      </a:xfrm>
                      <a:prstGeom prst="rect">
                        <a:avLst/>
                      </a:prstGeom>
                    </p:spPr>
                  </p:pic>
                </p:oleObj>
              </mc:Fallback>
            </mc:AlternateContent>
          </a:graphicData>
        </a:graphic>
      </p:graphicFrame>
      <p:sp>
        <p:nvSpPr>
          <p:cNvPr id="9" name="Rectangle 8"/>
          <p:cNvSpPr/>
          <p:nvPr/>
        </p:nvSpPr>
        <p:spPr>
          <a:xfrm>
            <a:off x="27833" y="2427734"/>
            <a:ext cx="4411017" cy="1477328"/>
          </a:xfrm>
          <a:prstGeom prst="rect">
            <a:avLst/>
          </a:prstGeom>
        </p:spPr>
        <p:txBody>
          <a:bodyPr wrap="square">
            <a:spAutoFit/>
          </a:bodyPr>
          <a:lstStyle/>
          <a:p>
            <a:pPr marL="285750" indent="-285750">
              <a:buFont typeface="Arial"/>
              <a:buChar char="•"/>
            </a:pPr>
            <a:r>
              <a:rPr lang="en-AU" dirty="0" smtClean="0"/>
              <a:t>Measurements for </a:t>
            </a:r>
            <a:r>
              <a:rPr lang="en-AU" i="1" dirty="0" smtClean="0"/>
              <a:t>R</a:t>
            </a:r>
            <a:r>
              <a:rPr lang="en-AU" i="1" dirty="0"/>
              <a:t>(12.3) </a:t>
            </a:r>
            <a:r>
              <a:rPr lang="en-AU" dirty="0" smtClean="0"/>
              <a:t>were taken for </a:t>
            </a:r>
            <a:r>
              <a:rPr lang="en-AU" dirty="0"/>
              <a:t>various </a:t>
            </a:r>
            <a:r>
              <a:rPr lang="en-AU" dirty="0" smtClean="0"/>
              <a:t>treatments at 12.3</a:t>
            </a:r>
            <a:r>
              <a:rPr lang="en-AU" baseline="30000" dirty="0" smtClean="0"/>
              <a:t>0</a:t>
            </a:r>
            <a:r>
              <a:rPr lang="en-AU" dirty="0" smtClean="0"/>
              <a:t>C</a:t>
            </a:r>
            <a:endParaRPr lang="en-AU" dirty="0"/>
          </a:p>
          <a:p>
            <a:pPr marL="285750" indent="-285750">
              <a:buFont typeface="Arial"/>
              <a:buChar char="•"/>
            </a:pPr>
            <a:r>
              <a:rPr lang="en-US" dirty="0"/>
              <a:t>Q</a:t>
            </a:r>
            <a:r>
              <a:rPr lang="en-US" baseline="-25000" dirty="0"/>
              <a:t>10</a:t>
            </a:r>
            <a:r>
              <a:rPr lang="en-US" dirty="0"/>
              <a:t> </a:t>
            </a:r>
            <a:r>
              <a:rPr lang="en-US" dirty="0" smtClean="0"/>
              <a:t>= 1.86</a:t>
            </a:r>
            <a:endParaRPr lang="en-AU" dirty="0"/>
          </a:p>
          <a:p>
            <a:pPr marL="285750" indent="-285750">
              <a:buFont typeface="Arial"/>
              <a:buChar char="•"/>
            </a:pPr>
            <a:r>
              <a:rPr lang="en-AU" dirty="0" smtClean="0"/>
              <a:t>Temperature </a:t>
            </a:r>
            <a:r>
              <a:rPr lang="en-AU" dirty="0"/>
              <a:t>data </a:t>
            </a:r>
            <a:r>
              <a:rPr lang="en-AU" dirty="0" smtClean="0"/>
              <a:t>for </a:t>
            </a:r>
            <a:r>
              <a:rPr lang="en-AU" dirty="0"/>
              <a:t>15 </a:t>
            </a:r>
            <a:r>
              <a:rPr lang="en-AU" dirty="0" smtClean="0"/>
              <a:t>mins interval</a:t>
            </a:r>
          </a:p>
          <a:p>
            <a:pPr marL="285750" indent="-285750">
              <a:buFont typeface="Arial"/>
              <a:buChar char="•"/>
            </a:pPr>
            <a:r>
              <a:rPr lang="en-AU" i="1" dirty="0" smtClean="0"/>
              <a:t>SLA</a:t>
            </a:r>
            <a:r>
              <a:rPr lang="en-AU" dirty="0" smtClean="0"/>
              <a:t> from Leaf gas exchange</a:t>
            </a:r>
          </a:p>
        </p:txBody>
      </p:sp>
      <p:graphicFrame>
        <p:nvGraphicFramePr>
          <p:cNvPr id="10" name="Object 9"/>
          <p:cNvGraphicFramePr>
            <a:graphicFrameLocks noChangeAspect="1"/>
          </p:cNvGraphicFramePr>
          <p:nvPr>
            <p:extLst>
              <p:ext uri="{D42A27DB-BD31-4B8C-83A1-F6EECF244321}">
                <p14:modId xmlns:p14="http://schemas.microsoft.com/office/powerpoint/2010/main" val="4241058356"/>
              </p:ext>
            </p:extLst>
          </p:nvPr>
        </p:nvGraphicFramePr>
        <p:xfrm>
          <a:off x="683568" y="987574"/>
          <a:ext cx="2668587" cy="511175"/>
        </p:xfrm>
        <a:graphic>
          <a:graphicData uri="http://schemas.openxmlformats.org/presentationml/2006/ole">
            <mc:AlternateContent xmlns:mc="http://schemas.openxmlformats.org/markup-compatibility/2006">
              <mc:Choice xmlns:v="urn:schemas-microsoft-com:vml" Requires="v">
                <p:oleObj spid="_x0000_s2442" name="Equation" r:id="rId6" imgW="1790700" imgH="342900" progId="Equation.3">
                  <p:embed/>
                </p:oleObj>
              </mc:Choice>
              <mc:Fallback>
                <p:oleObj name="Equation" r:id="rId6" imgW="1790700" imgH="342900" progId="Equation.3">
                  <p:embed/>
                  <p:pic>
                    <p:nvPicPr>
                      <p:cNvPr id="0" name=""/>
                      <p:cNvPicPr/>
                      <p:nvPr/>
                    </p:nvPicPr>
                    <p:blipFill>
                      <a:blip r:embed="rId7"/>
                      <a:stretch>
                        <a:fillRect/>
                      </a:stretch>
                    </p:blipFill>
                    <p:spPr>
                      <a:xfrm>
                        <a:off x="683568" y="987574"/>
                        <a:ext cx="2668587" cy="511175"/>
                      </a:xfrm>
                      <a:prstGeom prst="rect">
                        <a:avLst/>
                      </a:prstGeom>
                    </p:spPr>
                  </p:pic>
                </p:oleObj>
              </mc:Fallback>
            </mc:AlternateContent>
          </a:graphicData>
        </a:graphic>
      </p:graphicFrame>
      <p:sp>
        <p:nvSpPr>
          <p:cNvPr id="39" name="Rectangle 38"/>
          <p:cNvSpPr/>
          <p:nvPr/>
        </p:nvSpPr>
        <p:spPr>
          <a:xfrm>
            <a:off x="4427984" y="1778544"/>
            <a:ext cx="1152128" cy="72119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aphicFrame>
        <p:nvGraphicFramePr>
          <p:cNvPr id="69" name="Object 68"/>
          <p:cNvGraphicFramePr>
            <a:graphicFrameLocks noChangeAspect="1"/>
          </p:cNvGraphicFramePr>
          <p:nvPr>
            <p:extLst>
              <p:ext uri="{D42A27DB-BD31-4B8C-83A1-F6EECF244321}">
                <p14:modId xmlns:p14="http://schemas.microsoft.com/office/powerpoint/2010/main" val="1642329747"/>
              </p:ext>
            </p:extLst>
          </p:nvPr>
        </p:nvGraphicFramePr>
        <p:xfrm>
          <a:off x="647700" y="1635646"/>
          <a:ext cx="1412875" cy="609600"/>
        </p:xfrm>
        <a:graphic>
          <a:graphicData uri="http://schemas.openxmlformats.org/presentationml/2006/ole">
            <mc:AlternateContent xmlns:mc="http://schemas.openxmlformats.org/markup-compatibility/2006">
              <mc:Choice xmlns:v="urn:schemas-microsoft-com:vml" Requires="v">
                <p:oleObj spid="_x0000_s2443" name="Equation" r:id="rId8" imgW="914400" imgH="393700" progId="Equation.3">
                  <p:embed/>
                </p:oleObj>
              </mc:Choice>
              <mc:Fallback>
                <p:oleObj name="Equation" r:id="rId8" imgW="914400" imgH="393700" progId="Equation.3">
                  <p:embed/>
                  <p:pic>
                    <p:nvPicPr>
                      <p:cNvPr id="0" name=""/>
                      <p:cNvPicPr/>
                      <p:nvPr/>
                    </p:nvPicPr>
                    <p:blipFill>
                      <a:blip r:embed="rId9"/>
                      <a:stretch>
                        <a:fillRect/>
                      </a:stretch>
                    </p:blipFill>
                    <p:spPr>
                      <a:xfrm>
                        <a:off x="647700" y="1635646"/>
                        <a:ext cx="1412875" cy="609600"/>
                      </a:xfrm>
                      <a:prstGeom prst="rect">
                        <a:avLst/>
                      </a:prstGeom>
                    </p:spPr>
                  </p:pic>
                </p:oleObj>
              </mc:Fallback>
            </mc:AlternateContent>
          </a:graphicData>
        </a:graphic>
      </p:graphicFrame>
      <p:sp>
        <p:nvSpPr>
          <p:cNvPr id="70" name="Donut 69"/>
          <p:cNvSpPr/>
          <p:nvPr/>
        </p:nvSpPr>
        <p:spPr>
          <a:xfrm>
            <a:off x="4427984" y="699542"/>
            <a:ext cx="936104" cy="936104"/>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cap="all">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
        <p:nvSpPr>
          <p:cNvPr id="68" name="Rectangle 67"/>
          <p:cNvSpPr/>
          <p:nvPr/>
        </p:nvSpPr>
        <p:spPr>
          <a:xfrm>
            <a:off x="3995936" y="770432"/>
            <a:ext cx="1152128" cy="72119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pSp>
        <p:nvGrpSpPr>
          <p:cNvPr id="115" name="Group 114"/>
          <p:cNvGrpSpPr/>
          <p:nvPr/>
        </p:nvGrpSpPr>
        <p:grpSpPr>
          <a:xfrm>
            <a:off x="4644008" y="776245"/>
            <a:ext cx="4427984" cy="2886422"/>
            <a:chOff x="4716016" y="735718"/>
            <a:chExt cx="4427984" cy="2886422"/>
          </a:xfrm>
        </p:grpSpPr>
        <p:grpSp>
          <p:nvGrpSpPr>
            <p:cNvPr id="116" name="Group 115"/>
            <p:cNvGrpSpPr/>
            <p:nvPr/>
          </p:nvGrpSpPr>
          <p:grpSpPr>
            <a:xfrm>
              <a:off x="5328416" y="1588024"/>
              <a:ext cx="1406252" cy="507978"/>
              <a:chOff x="3995936" y="3723878"/>
              <a:chExt cx="1778496" cy="557922"/>
            </a:xfrm>
          </p:grpSpPr>
          <p:sp>
            <p:nvSpPr>
              <p:cNvPr id="144" name="Rectangle 143"/>
              <p:cNvSpPr/>
              <p:nvPr/>
            </p:nvSpPr>
            <p:spPr>
              <a:xfrm>
                <a:off x="4458759" y="3867894"/>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C</a:t>
                </a:r>
                <a:r>
                  <a:rPr lang="en-US" sz="1600" baseline="-25000" dirty="0" err="1" smtClean="0">
                    <a:solidFill>
                      <a:schemeClr val="tx1"/>
                    </a:solidFill>
                  </a:rPr>
                  <a:t>storage</a:t>
                </a:r>
                <a:endParaRPr lang="en-US" sz="1600" baseline="-25000" dirty="0">
                  <a:solidFill>
                    <a:schemeClr val="tx1"/>
                  </a:solidFill>
                </a:endParaRPr>
              </a:p>
            </p:txBody>
          </p:sp>
          <p:cxnSp>
            <p:nvCxnSpPr>
              <p:cNvPr id="145" name="Straight Arrow Connector 144"/>
              <p:cNvCxnSpPr>
                <a:stCxn id="140" idx="3"/>
                <a:endCxn id="144" idx="1"/>
              </p:cNvCxnSpPr>
              <p:nvPr/>
            </p:nvCxnSpPr>
            <p:spPr>
              <a:xfrm>
                <a:off x="3995936" y="4037062"/>
                <a:ext cx="46282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46" name="Rectangle 145"/>
              <p:cNvSpPr/>
              <p:nvPr/>
            </p:nvSpPr>
            <p:spPr>
              <a:xfrm>
                <a:off x="5364088" y="3723878"/>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k</a:t>
                </a:r>
                <a:endParaRPr lang="en-US" sz="1600" baseline="-25000" dirty="0">
                  <a:solidFill>
                    <a:schemeClr val="tx1"/>
                  </a:solidFill>
                </a:endParaRPr>
              </a:p>
            </p:txBody>
          </p:sp>
          <p:sp>
            <p:nvSpPr>
              <p:cNvPr id="147" name="Collate 146"/>
              <p:cNvSpPr/>
              <p:nvPr/>
            </p:nvSpPr>
            <p:spPr>
              <a:xfrm>
                <a:off x="5652120" y="377774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pSp>
          <p:nvGrpSpPr>
            <p:cNvPr id="117" name="Group 116"/>
            <p:cNvGrpSpPr/>
            <p:nvPr/>
          </p:nvGrpSpPr>
          <p:grpSpPr>
            <a:xfrm>
              <a:off x="4716016" y="735718"/>
              <a:ext cx="609141" cy="1291479"/>
              <a:chOff x="683568" y="1203598"/>
              <a:chExt cx="770384" cy="1418456"/>
            </a:xfrm>
          </p:grpSpPr>
          <p:sp>
            <p:nvSpPr>
              <p:cNvPr id="140" name="Rectangle 139"/>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GPP</a:t>
                </a:r>
                <a:endParaRPr lang="en-US" sz="1600" dirty="0">
                  <a:solidFill>
                    <a:schemeClr val="tx1"/>
                  </a:solidFill>
                </a:endParaRPr>
              </a:p>
            </p:txBody>
          </p:sp>
          <p:cxnSp>
            <p:nvCxnSpPr>
              <p:cNvPr id="141" name="Straight Arrow Connector 140"/>
              <p:cNvCxnSpPr>
                <a:stCxn id="140"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42" name="Rectangle 141"/>
              <p:cNvSpPr/>
              <p:nvPr/>
            </p:nvSpPr>
            <p:spPr>
              <a:xfrm>
                <a:off x="683568" y="1419622"/>
                <a:ext cx="560989"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R</a:t>
                </a:r>
                <a:r>
                  <a:rPr lang="en-US" sz="1600" baseline="-25000" dirty="0" smtClean="0">
                    <a:solidFill>
                      <a:schemeClr val="tx1"/>
                    </a:solidFill>
                  </a:rPr>
                  <a:t>a</a:t>
                </a:r>
                <a:endParaRPr lang="en-US" sz="1600" baseline="-25000" dirty="0">
                  <a:solidFill>
                    <a:schemeClr val="tx1"/>
                  </a:solidFill>
                </a:endParaRPr>
              </a:p>
            </p:txBody>
          </p:sp>
          <p:sp>
            <p:nvSpPr>
              <p:cNvPr id="143" name="Collate 142"/>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pSp>
          <p:nvGrpSpPr>
            <p:cNvPr id="118" name="Group 117"/>
            <p:cNvGrpSpPr/>
            <p:nvPr/>
          </p:nvGrpSpPr>
          <p:grpSpPr>
            <a:xfrm>
              <a:off x="6434544" y="1012547"/>
              <a:ext cx="2709456" cy="2609593"/>
              <a:chOff x="6434544" y="1012547"/>
              <a:chExt cx="2709456" cy="2609593"/>
            </a:xfrm>
          </p:grpSpPr>
          <p:grpSp>
            <p:nvGrpSpPr>
              <p:cNvPr id="119" name="Group 118"/>
              <p:cNvGrpSpPr/>
              <p:nvPr/>
            </p:nvGrpSpPr>
            <p:grpSpPr>
              <a:xfrm>
                <a:off x="7067017" y="1491630"/>
                <a:ext cx="2076983" cy="2130510"/>
                <a:chOff x="1134996" y="1275606"/>
                <a:chExt cx="2626774" cy="2339980"/>
              </a:xfrm>
            </p:grpSpPr>
            <p:sp>
              <p:nvSpPr>
                <p:cNvPr id="125" name="Rectangle 124"/>
                <p:cNvSpPr/>
                <p:nvPr/>
              </p:nvSpPr>
              <p:spPr>
                <a:xfrm>
                  <a:off x="196157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C</a:t>
                  </a:r>
                  <a:r>
                    <a:rPr lang="en-US" sz="1600" baseline="-25000" dirty="0" smtClean="0">
                      <a:solidFill>
                        <a:schemeClr val="tx1"/>
                      </a:solidFill>
                    </a:rPr>
                    <a:t>r</a:t>
                  </a:r>
                  <a:endParaRPr lang="en-US" sz="1600" baseline="-25000" dirty="0">
                    <a:solidFill>
                      <a:schemeClr val="tx1"/>
                    </a:solidFill>
                  </a:endParaRPr>
                </a:p>
              </p:txBody>
            </p:sp>
            <p:sp>
              <p:nvSpPr>
                <p:cNvPr id="126" name="Rectangle 125"/>
                <p:cNvSpPr/>
                <p:nvPr/>
              </p:nvSpPr>
              <p:spPr>
                <a:xfrm>
                  <a:off x="196157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C</a:t>
                  </a:r>
                  <a:r>
                    <a:rPr lang="en-US" sz="1600" baseline="-25000" dirty="0" err="1">
                      <a:solidFill>
                        <a:schemeClr val="tx1"/>
                      </a:solidFill>
                    </a:rPr>
                    <a:t>f</a:t>
                  </a:r>
                  <a:endParaRPr lang="en-US" sz="1600" baseline="-25000" dirty="0">
                    <a:solidFill>
                      <a:schemeClr val="tx1"/>
                    </a:solidFill>
                  </a:endParaRPr>
                </a:p>
              </p:txBody>
            </p:sp>
            <p:sp>
              <p:nvSpPr>
                <p:cNvPr id="127" name="Rectangle 126"/>
                <p:cNvSpPr/>
                <p:nvPr/>
              </p:nvSpPr>
              <p:spPr>
                <a:xfrm>
                  <a:off x="196157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C</a:t>
                  </a:r>
                  <a:r>
                    <a:rPr lang="en-US" sz="1600" baseline="-25000" dirty="0">
                      <a:solidFill>
                        <a:schemeClr val="tx1"/>
                      </a:solidFill>
                    </a:rPr>
                    <a:t>s</a:t>
                  </a:r>
                </a:p>
              </p:txBody>
            </p:sp>
            <p:cxnSp>
              <p:nvCxnSpPr>
                <p:cNvPr id="128" name="Straight Arrow Connector 37"/>
                <p:cNvCxnSpPr>
                  <a:endCxn id="127" idx="1"/>
                </p:cNvCxnSpPr>
                <p:nvPr/>
              </p:nvCxnSpPr>
              <p:spPr>
                <a:xfrm rot="16200000" flipH="1">
                  <a:off x="112090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29" name="Straight Arrow Connector 37"/>
                <p:cNvCxnSpPr>
                  <a:endCxn id="126" idx="1"/>
                </p:cNvCxnSpPr>
                <p:nvPr/>
              </p:nvCxnSpPr>
              <p:spPr>
                <a:xfrm rot="5400000" flipH="1" flipV="1">
                  <a:off x="114605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30" name="Collate 129"/>
                <p:cNvSpPr/>
                <p:nvPr/>
              </p:nvSpPr>
              <p:spPr>
                <a:xfrm>
                  <a:off x="152952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31" name="Collate 130"/>
                <p:cNvSpPr/>
                <p:nvPr/>
              </p:nvSpPr>
              <p:spPr>
                <a:xfrm>
                  <a:off x="152952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32" name="Collate 131"/>
                <p:cNvSpPr/>
                <p:nvPr/>
              </p:nvSpPr>
              <p:spPr>
                <a:xfrm>
                  <a:off x="152952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33" name="Rectangle 132"/>
                <p:cNvSpPr/>
                <p:nvPr/>
              </p:nvSpPr>
              <p:spPr>
                <a:xfrm>
                  <a:off x="1134996" y="1279168"/>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a</a:t>
                  </a:r>
                  <a:r>
                    <a:rPr lang="en-US" sz="1600" baseline="-25000" dirty="0" err="1" smtClean="0">
                      <a:solidFill>
                        <a:schemeClr val="tx1"/>
                      </a:solidFill>
                    </a:rPr>
                    <a:t>f</a:t>
                  </a:r>
                  <a:endParaRPr lang="en-US" sz="1600" baseline="-25000" dirty="0">
                    <a:solidFill>
                      <a:schemeClr val="tx1"/>
                    </a:solidFill>
                  </a:endParaRPr>
                </a:p>
              </p:txBody>
            </p:sp>
            <p:sp>
              <p:nvSpPr>
                <p:cNvPr id="134" name="Rectangle 133"/>
                <p:cNvSpPr/>
                <p:nvPr/>
              </p:nvSpPr>
              <p:spPr>
                <a:xfrm>
                  <a:off x="1134996" y="2121561"/>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a</a:t>
                  </a:r>
                  <a:r>
                    <a:rPr lang="en-US" sz="1600" baseline="-25000" dirty="0" err="1" smtClean="0">
                      <a:solidFill>
                        <a:schemeClr val="tx1"/>
                      </a:solidFill>
                    </a:rPr>
                    <a:t>r</a:t>
                  </a:r>
                  <a:endParaRPr lang="en-US" sz="1600" baseline="-25000" dirty="0">
                    <a:solidFill>
                      <a:schemeClr val="tx1"/>
                    </a:solidFill>
                  </a:endParaRPr>
                </a:p>
              </p:txBody>
            </p:sp>
            <p:sp>
              <p:nvSpPr>
                <p:cNvPr id="135" name="Rectangle 134"/>
                <p:cNvSpPr/>
                <p:nvPr/>
              </p:nvSpPr>
              <p:spPr>
                <a:xfrm>
                  <a:off x="1134996" y="3057664"/>
                  <a:ext cx="462972"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a</a:t>
                  </a:r>
                  <a:r>
                    <a:rPr lang="en-US" sz="1600" baseline="-25000" dirty="0" smtClean="0">
                      <a:solidFill>
                        <a:schemeClr val="tx1"/>
                      </a:solidFill>
                    </a:rPr>
                    <a:t>s</a:t>
                  </a:r>
                  <a:endParaRPr lang="en-US" sz="1600" baseline="-25000" dirty="0">
                    <a:solidFill>
                      <a:schemeClr val="tx1"/>
                    </a:solidFill>
                  </a:endParaRPr>
                </a:p>
              </p:txBody>
            </p:sp>
            <p:sp>
              <p:nvSpPr>
                <p:cNvPr id="136" name="Collate 135"/>
                <p:cNvSpPr/>
                <p:nvPr/>
              </p:nvSpPr>
              <p:spPr>
                <a:xfrm>
                  <a:off x="275365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37" name="Rectangle 136"/>
                <p:cNvSpPr/>
                <p:nvPr/>
              </p:nvSpPr>
              <p:spPr>
                <a:xfrm>
                  <a:off x="2369172" y="1275606"/>
                  <a:ext cx="452931"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s</a:t>
                  </a:r>
                  <a:r>
                    <a:rPr lang="en-US" sz="1600" baseline="-25000" dirty="0" err="1">
                      <a:solidFill>
                        <a:schemeClr val="tx1"/>
                      </a:solidFill>
                    </a:rPr>
                    <a:t>f</a:t>
                  </a:r>
                  <a:endParaRPr lang="en-US" sz="1600" baseline="-25000" dirty="0">
                    <a:solidFill>
                      <a:schemeClr val="tx1"/>
                    </a:solidFill>
                  </a:endParaRPr>
                </a:p>
              </p:txBody>
            </p:sp>
            <p:sp>
              <p:nvSpPr>
                <p:cNvPr id="138" name="Rectangle 137"/>
                <p:cNvSpPr/>
                <p:nvPr/>
              </p:nvSpPr>
              <p:spPr>
                <a:xfrm>
                  <a:off x="3257714"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C</a:t>
                  </a:r>
                  <a:r>
                    <a:rPr lang="en-US" sz="1600" baseline="-25000" dirty="0" smtClean="0">
                      <a:solidFill>
                        <a:schemeClr val="tx1"/>
                      </a:solidFill>
                    </a:rPr>
                    <a:t>lit</a:t>
                  </a:r>
                  <a:endParaRPr lang="en-US" sz="1600" baseline="-25000" dirty="0">
                    <a:solidFill>
                      <a:schemeClr val="tx1"/>
                    </a:solidFill>
                  </a:endParaRPr>
                </a:p>
              </p:txBody>
            </p:sp>
            <p:cxnSp>
              <p:nvCxnSpPr>
                <p:cNvPr id="139" name="Straight Arrow Connector 138"/>
                <p:cNvCxnSpPr>
                  <a:stCxn id="126" idx="3"/>
                </p:cNvCxnSpPr>
                <p:nvPr/>
              </p:nvCxnSpPr>
              <p:spPr>
                <a:xfrm flipV="1">
                  <a:off x="2465626" y="1563638"/>
                  <a:ext cx="810230" cy="701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120" name="Elbow Connector 119"/>
              <p:cNvCxnSpPr>
                <a:stCxn id="144" idx="3"/>
                <a:endCxn id="125" idx="1"/>
              </p:cNvCxnSpPr>
              <p:nvPr/>
            </p:nvCxnSpPr>
            <p:spPr>
              <a:xfrm>
                <a:off x="6434544" y="1873173"/>
                <a:ext cx="1286043" cy="673832"/>
              </a:xfrm>
              <a:prstGeom prst="bentConnector3">
                <a:avLst>
                  <a:gd name="adj1" fmla="val 3424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21" name="Elbow Connector 120"/>
              <p:cNvCxnSpPr>
                <a:stCxn id="144" idx="3"/>
                <a:endCxn id="122" idx="1"/>
              </p:cNvCxnSpPr>
              <p:nvPr/>
            </p:nvCxnSpPr>
            <p:spPr>
              <a:xfrm flipV="1">
                <a:off x="6434544" y="1166572"/>
                <a:ext cx="873760" cy="706601"/>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22" name="Rectangle 121"/>
              <p:cNvSpPr/>
              <p:nvPr/>
            </p:nvSpPr>
            <p:spPr>
              <a:xfrm>
                <a:off x="7308304" y="1012547"/>
                <a:ext cx="740175" cy="308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R</a:t>
                </a:r>
                <a:r>
                  <a:rPr lang="en-US" sz="1600" baseline="-25000" dirty="0" err="1" smtClean="0">
                    <a:solidFill>
                      <a:schemeClr val="tx1"/>
                    </a:solidFill>
                  </a:rPr>
                  <a:t>growth</a:t>
                </a:r>
                <a:endParaRPr lang="en-US" sz="1600" baseline="-25000" dirty="0">
                  <a:solidFill>
                    <a:schemeClr val="tx1"/>
                  </a:solidFill>
                </a:endParaRPr>
              </a:p>
            </p:txBody>
          </p:sp>
          <p:sp>
            <p:nvSpPr>
              <p:cNvPr id="123" name="Rectangle 122"/>
              <p:cNvSpPr/>
              <p:nvPr/>
            </p:nvSpPr>
            <p:spPr>
              <a:xfrm>
                <a:off x="6597288" y="1125082"/>
                <a:ext cx="324458" cy="308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Y</a:t>
                </a:r>
                <a:endParaRPr lang="en-US" sz="1600" baseline="-25000" dirty="0">
                  <a:solidFill>
                    <a:schemeClr val="tx1"/>
                  </a:solidFill>
                </a:endParaRPr>
              </a:p>
            </p:txBody>
          </p:sp>
          <p:sp>
            <p:nvSpPr>
              <p:cNvPr id="124" name="Rectangle 123"/>
              <p:cNvSpPr/>
              <p:nvPr/>
            </p:nvSpPr>
            <p:spPr>
              <a:xfrm>
                <a:off x="6466784" y="2211711"/>
                <a:ext cx="468474" cy="288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1-Y</a:t>
                </a:r>
                <a:endParaRPr lang="en-US" sz="1600" baseline="-25000" dirty="0">
                  <a:solidFill>
                    <a:schemeClr val="tx1"/>
                  </a:solidFill>
                </a:endParaRPr>
              </a:p>
            </p:txBody>
          </p:sp>
        </p:grpSp>
      </p:grpSp>
    </p:spTree>
    <p:extLst>
      <p:ext uri="{BB962C8B-B14F-4D97-AF65-F5344CB8AC3E}">
        <p14:creationId xmlns:p14="http://schemas.microsoft.com/office/powerpoint/2010/main" val="17299051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9" grpId="0"/>
      <p:bldP spid="70" grpId="0" animBg="1"/>
      <p:bldP spid="6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0675" y="38604"/>
            <a:ext cx="8763812" cy="44491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smtClean="0"/>
              <a:t>Data</a:t>
            </a:r>
            <a:endParaRPr lang="en-US" sz="2400" b="1" dirty="0">
              <a:latin typeface="Trebuchet MS"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1931228110"/>
              </p:ext>
            </p:extLst>
          </p:nvPr>
        </p:nvGraphicFramePr>
        <p:xfrm>
          <a:off x="4514850" y="2489200"/>
          <a:ext cx="114300" cy="165100"/>
        </p:xfrm>
        <a:graphic>
          <a:graphicData uri="http://schemas.openxmlformats.org/presentationml/2006/ole">
            <mc:AlternateContent xmlns:mc="http://schemas.openxmlformats.org/markup-compatibility/2006">
              <mc:Choice xmlns:v="urn:schemas-microsoft-com:vml" Requires="v">
                <p:oleObj spid="_x0000_s3208" name="Equation" r:id="rId4" imgW="114300" imgH="165100" progId="Equation.3">
                  <p:embed/>
                </p:oleObj>
              </mc:Choice>
              <mc:Fallback>
                <p:oleObj name="Equation" r:id="rId4" imgW="114300" imgH="165100" progId="Equation.3">
                  <p:embed/>
                  <p:pic>
                    <p:nvPicPr>
                      <p:cNvPr id="0" name=""/>
                      <p:cNvPicPr/>
                      <p:nvPr/>
                    </p:nvPicPr>
                    <p:blipFill>
                      <a:blip r:embed="rId5"/>
                      <a:stretch>
                        <a:fillRect/>
                      </a:stretch>
                    </p:blipFill>
                    <p:spPr>
                      <a:xfrm>
                        <a:off x="4514850" y="2489200"/>
                        <a:ext cx="114300" cy="165100"/>
                      </a:xfrm>
                      <a:prstGeom prst="rect">
                        <a:avLst/>
                      </a:prstGeom>
                    </p:spPr>
                  </p:pic>
                </p:oleObj>
              </mc:Fallback>
            </mc:AlternateContent>
          </a:graphicData>
        </a:graphic>
      </p:graphicFrame>
      <p:sp>
        <p:nvSpPr>
          <p:cNvPr id="37" name="Rectangle 36"/>
          <p:cNvSpPr/>
          <p:nvPr/>
        </p:nvSpPr>
        <p:spPr>
          <a:xfrm>
            <a:off x="27833" y="555526"/>
            <a:ext cx="3680071" cy="1754327"/>
          </a:xfrm>
          <a:prstGeom prst="rect">
            <a:avLst/>
          </a:prstGeom>
        </p:spPr>
        <p:txBody>
          <a:bodyPr wrap="square">
            <a:spAutoFit/>
          </a:bodyPr>
          <a:lstStyle/>
          <a:p>
            <a:pPr marL="342900" indent="-342900">
              <a:buFont typeface="+mj-lt"/>
              <a:buAutoNum type="arabicPeriod"/>
            </a:pPr>
            <a:r>
              <a:rPr lang="en-AU" dirty="0" smtClean="0"/>
              <a:t>Leaf TNC concentration measurements </a:t>
            </a:r>
            <a:r>
              <a:rPr lang="en-AU" dirty="0"/>
              <a:t>during </a:t>
            </a:r>
            <a:r>
              <a:rPr lang="en-AU" dirty="0" smtClean="0"/>
              <a:t>leaf </a:t>
            </a:r>
            <a:r>
              <a:rPr lang="en-AU" dirty="0"/>
              <a:t>gas </a:t>
            </a:r>
            <a:r>
              <a:rPr lang="en-AU" dirty="0" smtClean="0"/>
              <a:t>exchange</a:t>
            </a:r>
            <a:endParaRPr lang="en-AU" dirty="0"/>
          </a:p>
          <a:p>
            <a:pPr marL="342900" indent="-342900">
              <a:buFont typeface="+mj-lt"/>
              <a:buAutoNum type="arabicPeriod"/>
            </a:pPr>
            <a:r>
              <a:rPr lang="en-AU" dirty="0" smtClean="0"/>
              <a:t>Average </a:t>
            </a:r>
            <a:r>
              <a:rPr lang="en-AU" dirty="0"/>
              <a:t>TNC on </a:t>
            </a:r>
            <a:r>
              <a:rPr lang="en-AU" dirty="0" smtClean="0"/>
              <a:t>six </a:t>
            </a:r>
            <a:r>
              <a:rPr lang="en-AU" dirty="0"/>
              <a:t>occasions and the uncertainty </a:t>
            </a:r>
            <a:r>
              <a:rPr lang="en-AU" dirty="0" smtClean="0"/>
              <a:t>bound </a:t>
            </a:r>
            <a:r>
              <a:rPr lang="en-AU" dirty="0"/>
              <a:t>from </a:t>
            </a:r>
            <a:r>
              <a:rPr lang="en-AU" dirty="0" smtClean="0"/>
              <a:t>all replicates</a:t>
            </a:r>
            <a:endParaRPr lang="en-AU" dirty="0"/>
          </a:p>
        </p:txBody>
      </p:sp>
      <p:sp>
        <p:nvSpPr>
          <p:cNvPr id="99" name="Rectangle 98"/>
          <p:cNvSpPr/>
          <p:nvPr/>
        </p:nvSpPr>
        <p:spPr>
          <a:xfrm>
            <a:off x="4427984" y="1778544"/>
            <a:ext cx="1152128" cy="72119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00" name="Rectangle 99"/>
          <p:cNvSpPr/>
          <p:nvPr/>
        </p:nvSpPr>
        <p:spPr>
          <a:xfrm>
            <a:off x="3995936" y="770432"/>
            <a:ext cx="1152128" cy="72119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pSp>
        <p:nvGrpSpPr>
          <p:cNvPr id="27" name="Group 26"/>
          <p:cNvGrpSpPr/>
          <p:nvPr/>
        </p:nvGrpSpPr>
        <p:grpSpPr>
          <a:xfrm>
            <a:off x="4427984" y="2067694"/>
            <a:ext cx="3168352" cy="2952328"/>
            <a:chOff x="4427984" y="2067694"/>
            <a:chExt cx="3168352" cy="2952328"/>
          </a:xfrm>
        </p:grpSpPr>
        <p:cxnSp>
          <p:nvCxnSpPr>
            <p:cNvPr id="101" name="Straight Arrow Connector 100"/>
            <p:cNvCxnSpPr/>
            <p:nvPr/>
          </p:nvCxnSpPr>
          <p:spPr>
            <a:xfrm flipH="1">
              <a:off x="5148064" y="2067694"/>
              <a:ext cx="504056" cy="129614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a:off x="6382695" y="2067694"/>
              <a:ext cx="576064" cy="129614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nvGrpSpPr>
            <p:cNvPr id="26" name="Group 25"/>
            <p:cNvGrpSpPr/>
            <p:nvPr/>
          </p:nvGrpSpPr>
          <p:grpSpPr>
            <a:xfrm>
              <a:off x="4427984" y="3003798"/>
              <a:ext cx="3168352" cy="2016224"/>
              <a:chOff x="4427984" y="3003798"/>
              <a:chExt cx="3168352" cy="2016224"/>
            </a:xfrm>
          </p:grpSpPr>
          <p:graphicFrame>
            <p:nvGraphicFramePr>
              <p:cNvPr id="16" name="Diagram 15"/>
              <p:cNvGraphicFramePr/>
              <p:nvPr>
                <p:extLst>
                  <p:ext uri="{D42A27DB-BD31-4B8C-83A1-F6EECF244321}">
                    <p14:modId xmlns:p14="http://schemas.microsoft.com/office/powerpoint/2010/main" val="2157486537"/>
                  </p:ext>
                </p:extLst>
              </p:nvPr>
            </p:nvGraphicFramePr>
            <p:xfrm>
              <a:off x="4427984" y="3003798"/>
              <a:ext cx="3168352" cy="201622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03" name="Rectangle 102"/>
              <p:cNvSpPr/>
              <p:nvPr/>
            </p:nvSpPr>
            <p:spPr>
              <a:xfrm>
                <a:off x="5638886" y="4640459"/>
                <a:ext cx="835350" cy="379563"/>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smtClean="0">
                    <a:solidFill>
                      <a:schemeClr val="tx1"/>
                    </a:solidFill>
                  </a:rPr>
                  <a:t>C</a:t>
                </a:r>
                <a:r>
                  <a:rPr lang="en-US" sz="2000" baseline="-25000" dirty="0" err="1" smtClean="0">
                    <a:solidFill>
                      <a:schemeClr val="tx1"/>
                    </a:solidFill>
                  </a:rPr>
                  <a:t>storage</a:t>
                </a:r>
                <a:endParaRPr lang="en-US" sz="2000" baseline="-25000" dirty="0">
                  <a:solidFill>
                    <a:schemeClr val="tx1"/>
                  </a:solidFill>
                </a:endParaRPr>
              </a:p>
            </p:txBody>
          </p:sp>
        </p:grpSp>
      </p:grpSp>
      <p:sp>
        <p:nvSpPr>
          <p:cNvPr id="104" name="Rectangle 103"/>
          <p:cNvSpPr/>
          <p:nvPr/>
        </p:nvSpPr>
        <p:spPr>
          <a:xfrm>
            <a:off x="5940152" y="2786656"/>
            <a:ext cx="1152128" cy="72119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05" name="Rectangle 104"/>
          <p:cNvSpPr/>
          <p:nvPr/>
        </p:nvSpPr>
        <p:spPr>
          <a:xfrm>
            <a:off x="5652120" y="1418504"/>
            <a:ext cx="1152128" cy="72119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1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1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06" name="Donut 105"/>
          <p:cNvSpPr/>
          <p:nvPr/>
        </p:nvSpPr>
        <p:spPr>
          <a:xfrm>
            <a:off x="5527637" y="1494572"/>
            <a:ext cx="978084" cy="811611"/>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cap="all">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grpSp>
        <p:nvGrpSpPr>
          <p:cNvPr id="129" name="Group 128"/>
          <p:cNvGrpSpPr/>
          <p:nvPr/>
        </p:nvGrpSpPr>
        <p:grpSpPr>
          <a:xfrm>
            <a:off x="4657520" y="776245"/>
            <a:ext cx="4427984" cy="2886422"/>
            <a:chOff x="4716016" y="735718"/>
            <a:chExt cx="4427984" cy="2886422"/>
          </a:xfrm>
        </p:grpSpPr>
        <p:grpSp>
          <p:nvGrpSpPr>
            <p:cNvPr id="130" name="Group 129"/>
            <p:cNvGrpSpPr/>
            <p:nvPr/>
          </p:nvGrpSpPr>
          <p:grpSpPr>
            <a:xfrm>
              <a:off x="5328416" y="1588024"/>
              <a:ext cx="1406252" cy="507978"/>
              <a:chOff x="3995936" y="3723878"/>
              <a:chExt cx="1778496" cy="557922"/>
            </a:xfrm>
          </p:grpSpPr>
          <p:sp>
            <p:nvSpPr>
              <p:cNvPr id="158" name="Rectangle 157"/>
              <p:cNvSpPr/>
              <p:nvPr/>
            </p:nvSpPr>
            <p:spPr>
              <a:xfrm>
                <a:off x="4458759" y="3867894"/>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C</a:t>
                </a:r>
                <a:r>
                  <a:rPr lang="en-US" sz="1600" baseline="-25000" dirty="0" err="1" smtClean="0">
                    <a:solidFill>
                      <a:schemeClr val="tx1"/>
                    </a:solidFill>
                  </a:rPr>
                  <a:t>storage</a:t>
                </a:r>
                <a:endParaRPr lang="en-US" sz="1600" baseline="-25000" dirty="0">
                  <a:solidFill>
                    <a:schemeClr val="tx1"/>
                  </a:solidFill>
                </a:endParaRPr>
              </a:p>
            </p:txBody>
          </p:sp>
          <p:cxnSp>
            <p:nvCxnSpPr>
              <p:cNvPr id="159" name="Straight Arrow Connector 158"/>
              <p:cNvCxnSpPr>
                <a:stCxn id="154" idx="3"/>
                <a:endCxn id="158" idx="1"/>
              </p:cNvCxnSpPr>
              <p:nvPr/>
            </p:nvCxnSpPr>
            <p:spPr>
              <a:xfrm>
                <a:off x="3995936" y="4037062"/>
                <a:ext cx="46282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60" name="Rectangle 159"/>
              <p:cNvSpPr/>
              <p:nvPr/>
            </p:nvSpPr>
            <p:spPr>
              <a:xfrm>
                <a:off x="5364088" y="3723878"/>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k</a:t>
                </a:r>
                <a:endParaRPr lang="en-US" sz="1600" baseline="-25000" dirty="0">
                  <a:solidFill>
                    <a:schemeClr val="tx1"/>
                  </a:solidFill>
                </a:endParaRPr>
              </a:p>
            </p:txBody>
          </p:sp>
          <p:sp>
            <p:nvSpPr>
              <p:cNvPr id="161" name="Collate 160"/>
              <p:cNvSpPr/>
              <p:nvPr/>
            </p:nvSpPr>
            <p:spPr>
              <a:xfrm>
                <a:off x="5652120" y="377774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pSp>
          <p:nvGrpSpPr>
            <p:cNvPr id="131" name="Group 130"/>
            <p:cNvGrpSpPr/>
            <p:nvPr/>
          </p:nvGrpSpPr>
          <p:grpSpPr>
            <a:xfrm>
              <a:off x="4716016" y="735718"/>
              <a:ext cx="609141" cy="1291479"/>
              <a:chOff x="683568" y="1203598"/>
              <a:chExt cx="770384" cy="1418456"/>
            </a:xfrm>
          </p:grpSpPr>
          <p:sp>
            <p:nvSpPr>
              <p:cNvPr id="154" name="Rectangle 153"/>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GPP</a:t>
                </a:r>
                <a:endParaRPr lang="en-US" sz="1600" dirty="0">
                  <a:solidFill>
                    <a:schemeClr val="tx1"/>
                  </a:solidFill>
                </a:endParaRPr>
              </a:p>
            </p:txBody>
          </p:sp>
          <p:cxnSp>
            <p:nvCxnSpPr>
              <p:cNvPr id="155" name="Straight Arrow Connector 154"/>
              <p:cNvCxnSpPr>
                <a:stCxn id="154"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56" name="Rectangle 155"/>
              <p:cNvSpPr/>
              <p:nvPr/>
            </p:nvSpPr>
            <p:spPr>
              <a:xfrm>
                <a:off x="683568" y="1419622"/>
                <a:ext cx="560989"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R</a:t>
                </a:r>
                <a:r>
                  <a:rPr lang="en-US" sz="1600" baseline="-25000" dirty="0" smtClean="0">
                    <a:solidFill>
                      <a:schemeClr val="tx1"/>
                    </a:solidFill>
                  </a:rPr>
                  <a:t>a</a:t>
                </a:r>
                <a:endParaRPr lang="en-US" sz="1600" baseline="-25000" dirty="0">
                  <a:solidFill>
                    <a:schemeClr val="tx1"/>
                  </a:solidFill>
                </a:endParaRPr>
              </a:p>
            </p:txBody>
          </p:sp>
          <p:sp>
            <p:nvSpPr>
              <p:cNvPr id="157" name="Collate 156"/>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pSp>
          <p:nvGrpSpPr>
            <p:cNvPr id="132" name="Group 131"/>
            <p:cNvGrpSpPr/>
            <p:nvPr/>
          </p:nvGrpSpPr>
          <p:grpSpPr>
            <a:xfrm>
              <a:off x="6434544" y="1012547"/>
              <a:ext cx="2709456" cy="2609593"/>
              <a:chOff x="6434544" y="1012547"/>
              <a:chExt cx="2709456" cy="2609593"/>
            </a:xfrm>
          </p:grpSpPr>
          <p:grpSp>
            <p:nvGrpSpPr>
              <p:cNvPr id="133" name="Group 132"/>
              <p:cNvGrpSpPr/>
              <p:nvPr/>
            </p:nvGrpSpPr>
            <p:grpSpPr>
              <a:xfrm>
                <a:off x="7067017" y="1491630"/>
                <a:ext cx="2076983" cy="2130510"/>
                <a:chOff x="1134996" y="1275606"/>
                <a:chExt cx="2626774" cy="2339980"/>
              </a:xfrm>
            </p:grpSpPr>
            <p:sp>
              <p:nvSpPr>
                <p:cNvPr id="139" name="Rectangle 138"/>
                <p:cNvSpPr/>
                <p:nvPr/>
              </p:nvSpPr>
              <p:spPr>
                <a:xfrm>
                  <a:off x="196157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C</a:t>
                  </a:r>
                  <a:r>
                    <a:rPr lang="en-US" sz="1600" baseline="-25000" dirty="0" smtClean="0">
                      <a:solidFill>
                        <a:schemeClr val="tx1"/>
                      </a:solidFill>
                    </a:rPr>
                    <a:t>r</a:t>
                  </a:r>
                  <a:endParaRPr lang="en-US" sz="1600" baseline="-25000" dirty="0">
                    <a:solidFill>
                      <a:schemeClr val="tx1"/>
                    </a:solidFill>
                  </a:endParaRPr>
                </a:p>
              </p:txBody>
            </p:sp>
            <p:sp>
              <p:nvSpPr>
                <p:cNvPr id="140" name="Rectangle 139"/>
                <p:cNvSpPr/>
                <p:nvPr/>
              </p:nvSpPr>
              <p:spPr>
                <a:xfrm>
                  <a:off x="196157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C</a:t>
                  </a:r>
                  <a:r>
                    <a:rPr lang="en-US" sz="1600" baseline="-25000" dirty="0" err="1">
                      <a:solidFill>
                        <a:schemeClr val="tx1"/>
                      </a:solidFill>
                    </a:rPr>
                    <a:t>f</a:t>
                  </a:r>
                  <a:endParaRPr lang="en-US" sz="1600" baseline="-25000" dirty="0">
                    <a:solidFill>
                      <a:schemeClr val="tx1"/>
                    </a:solidFill>
                  </a:endParaRPr>
                </a:p>
              </p:txBody>
            </p:sp>
            <p:sp>
              <p:nvSpPr>
                <p:cNvPr id="141" name="Rectangle 140"/>
                <p:cNvSpPr/>
                <p:nvPr/>
              </p:nvSpPr>
              <p:spPr>
                <a:xfrm>
                  <a:off x="196157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C</a:t>
                  </a:r>
                  <a:r>
                    <a:rPr lang="en-US" sz="1600" baseline="-25000" dirty="0">
                      <a:solidFill>
                        <a:schemeClr val="tx1"/>
                      </a:solidFill>
                    </a:rPr>
                    <a:t>s</a:t>
                  </a:r>
                </a:p>
              </p:txBody>
            </p:sp>
            <p:cxnSp>
              <p:nvCxnSpPr>
                <p:cNvPr id="142" name="Straight Arrow Connector 37"/>
                <p:cNvCxnSpPr>
                  <a:endCxn id="141" idx="1"/>
                </p:cNvCxnSpPr>
                <p:nvPr/>
              </p:nvCxnSpPr>
              <p:spPr>
                <a:xfrm rot="16200000" flipH="1">
                  <a:off x="112090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43" name="Straight Arrow Connector 37"/>
                <p:cNvCxnSpPr>
                  <a:endCxn id="140" idx="1"/>
                </p:cNvCxnSpPr>
                <p:nvPr/>
              </p:nvCxnSpPr>
              <p:spPr>
                <a:xfrm rot="5400000" flipH="1" flipV="1">
                  <a:off x="114605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44" name="Collate 143"/>
                <p:cNvSpPr/>
                <p:nvPr/>
              </p:nvSpPr>
              <p:spPr>
                <a:xfrm>
                  <a:off x="152952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45" name="Collate 144"/>
                <p:cNvSpPr/>
                <p:nvPr/>
              </p:nvSpPr>
              <p:spPr>
                <a:xfrm>
                  <a:off x="152952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46" name="Collate 145"/>
                <p:cNvSpPr/>
                <p:nvPr/>
              </p:nvSpPr>
              <p:spPr>
                <a:xfrm>
                  <a:off x="152952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47" name="Rectangle 146"/>
                <p:cNvSpPr/>
                <p:nvPr/>
              </p:nvSpPr>
              <p:spPr>
                <a:xfrm>
                  <a:off x="1134996" y="1279168"/>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a</a:t>
                  </a:r>
                  <a:r>
                    <a:rPr lang="en-US" sz="1600" baseline="-25000" dirty="0" err="1" smtClean="0">
                      <a:solidFill>
                        <a:schemeClr val="tx1"/>
                      </a:solidFill>
                    </a:rPr>
                    <a:t>f</a:t>
                  </a:r>
                  <a:endParaRPr lang="en-US" sz="1600" baseline="-25000" dirty="0">
                    <a:solidFill>
                      <a:schemeClr val="tx1"/>
                    </a:solidFill>
                  </a:endParaRPr>
                </a:p>
              </p:txBody>
            </p:sp>
            <p:sp>
              <p:nvSpPr>
                <p:cNvPr id="148" name="Rectangle 147"/>
                <p:cNvSpPr/>
                <p:nvPr/>
              </p:nvSpPr>
              <p:spPr>
                <a:xfrm>
                  <a:off x="1134996" y="2121561"/>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a</a:t>
                  </a:r>
                  <a:r>
                    <a:rPr lang="en-US" sz="1600" baseline="-25000" dirty="0" err="1" smtClean="0">
                      <a:solidFill>
                        <a:schemeClr val="tx1"/>
                      </a:solidFill>
                    </a:rPr>
                    <a:t>r</a:t>
                  </a:r>
                  <a:endParaRPr lang="en-US" sz="1600" baseline="-25000" dirty="0">
                    <a:solidFill>
                      <a:schemeClr val="tx1"/>
                    </a:solidFill>
                  </a:endParaRPr>
                </a:p>
              </p:txBody>
            </p:sp>
            <p:sp>
              <p:nvSpPr>
                <p:cNvPr id="149" name="Rectangle 148"/>
                <p:cNvSpPr/>
                <p:nvPr/>
              </p:nvSpPr>
              <p:spPr>
                <a:xfrm>
                  <a:off x="1134996" y="3057664"/>
                  <a:ext cx="462972"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a</a:t>
                  </a:r>
                  <a:r>
                    <a:rPr lang="en-US" sz="1600" baseline="-25000" dirty="0" smtClean="0">
                      <a:solidFill>
                        <a:schemeClr val="tx1"/>
                      </a:solidFill>
                    </a:rPr>
                    <a:t>s</a:t>
                  </a:r>
                  <a:endParaRPr lang="en-US" sz="1600" baseline="-25000" dirty="0">
                    <a:solidFill>
                      <a:schemeClr val="tx1"/>
                    </a:solidFill>
                  </a:endParaRPr>
                </a:p>
              </p:txBody>
            </p:sp>
            <p:sp>
              <p:nvSpPr>
                <p:cNvPr id="150" name="Collate 149"/>
                <p:cNvSpPr/>
                <p:nvPr/>
              </p:nvSpPr>
              <p:spPr>
                <a:xfrm>
                  <a:off x="275365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51" name="Rectangle 150"/>
                <p:cNvSpPr/>
                <p:nvPr/>
              </p:nvSpPr>
              <p:spPr>
                <a:xfrm>
                  <a:off x="2369172" y="1275606"/>
                  <a:ext cx="452931"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s</a:t>
                  </a:r>
                  <a:r>
                    <a:rPr lang="en-US" sz="1600" baseline="-25000" dirty="0" err="1">
                      <a:solidFill>
                        <a:schemeClr val="tx1"/>
                      </a:solidFill>
                    </a:rPr>
                    <a:t>f</a:t>
                  </a:r>
                  <a:endParaRPr lang="en-US" sz="1600" baseline="-25000" dirty="0">
                    <a:solidFill>
                      <a:schemeClr val="tx1"/>
                    </a:solidFill>
                  </a:endParaRPr>
                </a:p>
              </p:txBody>
            </p:sp>
            <p:sp>
              <p:nvSpPr>
                <p:cNvPr id="152" name="Rectangle 151"/>
                <p:cNvSpPr/>
                <p:nvPr/>
              </p:nvSpPr>
              <p:spPr>
                <a:xfrm>
                  <a:off x="3257714"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C</a:t>
                  </a:r>
                  <a:r>
                    <a:rPr lang="en-US" sz="1600" baseline="-25000" dirty="0" smtClean="0">
                      <a:solidFill>
                        <a:schemeClr val="tx1"/>
                      </a:solidFill>
                    </a:rPr>
                    <a:t>lit</a:t>
                  </a:r>
                  <a:endParaRPr lang="en-US" sz="1600" baseline="-25000" dirty="0">
                    <a:solidFill>
                      <a:schemeClr val="tx1"/>
                    </a:solidFill>
                  </a:endParaRPr>
                </a:p>
              </p:txBody>
            </p:sp>
            <p:cxnSp>
              <p:nvCxnSpPr>
                <p:cNvPr id="153" name="Straight Arrow Connector 152"/>
                <p:cNvCxnSpPr>
                  <a:stCxn id="140" idx="3"/>
                </p:cNvCxnSpPr>
                <p:nvPr/>
              </p:nvCxnSpPr>
              <p:spPr>
                <a:xfrm flipV="1">
                  <a:off x="2465626" y="1563638"/>
                  <a:ext cx="810230" cy="701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134" name="Elbow Connector 133"/>
              <p:cNvCxnSpPr>
                <a:stCxn id="158" idx="3"/>
                <a:endCxn id="139" idx="1"/>
              </p:cNvCxnSpPr>
              <p:nvPr/>
            </p:nvCxnSpPr>
            <p:spPr>
              <a:xfrm>
                <a:off x="6434544" y="1873173"/>
                <a:ext cx="1286043" cy="673832"/>
              </a:xfrm>
              <a:prstGeom prst="bentConnector3">
                <a:avLst>
                  <a:gd name="adj1" fmla="val 3424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35" name="Elbow Connector 134"/>
              <p:cNvCxnSpPr>
                <a:stCxn id="158" idx="3"/>
                <a:endCxn id="136" idx="1"/>
              </p:cNvCxnSpPr>
              <p:nvPr/>
            </p:nvCxnSpPr>
            <p:spPr>
              <a:xfrm flipV="1">
                <a:off x="6434544" y="1166572"/>
                <a:ext cx="873760" cy="706601"/>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36" name="Rectangle 135"/>
              <p:cNvSpPr/>
              <p:nvPr/>
            </p:nvSpPr>
            <p:spPr>
              <a:xfrm>
                <a:off x="7308304" y="1012547"/>
                <a:ext cx="740175" cy="308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R</a:t>
                </a:r>
                <a:r>
                  <a:rPr lang="en-US" sz="1600" baseline="-25000" dirty="0" err="1" smtClean="0">
                    <a:solidFill>
                      <a:schemeClr val="tx1"/>
                    </a:solidFill>
                  </a:rPr>
                  <a:t>growth</a:t>
                </a:r>
                <a:endParaRPr lang="en-US" sz="1600" baseline="-25000" dirty="0">
                  <a:solidFill>
                    <a:schemeClr val="tx1"/>
                  </a:solidFill>
                </a:endParaRPr>
              </a:p>
            </p:txBody>
          </p:sp>
          <p:sp>
            <p:nvSpPr>
              <p:cNvPr id="137" name="Rectangle 136"/>
              <p:cNvSpPr/>
              <p:nvPr/>
            </p:nvSpPr>
            <p:spPr>
              <a:xfrm>
                <a:off x="6597288" y="1125082"/>
                <a:ext cx="324458" cy="308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Y</a:t>
                </a:r>
                <a:endParaRPr lang="en-US" sz="1600" baseline="-25000" dirty="0">
                  <a:solidFill>
                    <a:schemeClr val="tx1"/>
                  </a:solidFill>
                </a:endParaRPr>
              </a:p>
            </p:txBody>
          </p:sp>
          <p:sp>
            <p:nvSpPr>
              <p:cNvPr id="138" name="Rectangle 137"/>
              <p:cNvSpPr/>
              <p:nvPr/>
            </p:nvSpPr>
            <p:spPr>
              <a:xfrm>
                <a:off x="6466784" y="2211711"/>
                <a:ext cx="468474" cy="288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1-Y</a:t>
                </a:r>
                <a:endParaRPr lang="en-US" sz="1600" baseline="-25000" dirty="0">
                  <a:solidFill>
                    <a:schemeClr val="tx1"/>
                  </a:solidFill>
                </a:endParaRPr>
              </a:p>
            </p:txBody>
          </p:sp>
        </p:grpSp>
      </p:grpSp>
    </p:spTree>
    <p:extLst>
      <p:ext uri="{BB962C8B-B14F-4D97-AF65-F5344CB8AC3E}">
        <p14:creationId xmlns:p14="http://schemas.microsoft.com/office/powerpoint/2010/main" val="8850018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10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childTnLst>
                                    <p:set>
                                      <p:cBhvr>
                                        <p:cTn id="36" dur="1" fill="hold">
                                          <p:stCondLst>
                                            <p:cond delay="0"/>
                                          </p:stCondLst>
                                        </p:cTn>
                                        <p:tgtEl>
                                          <p:spTgt spid="10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00" grpId="0"/>
      <p:bldP spid="104" grpId="0"/>
      <p:bldP spid="104" grpId="1"/>
      <p:bldP spid="105" grpId="0"/>
      <p:bldP spid="105" grpId="1"/>
      <p:bldP spid="10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0675" y="38604"/>
            <a:ext cx="8763812" cy="44491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smtClean="0"/>
              <a:t>Data</a:t>
            </a:r>
            <a:endParaRPr lang="en-US" sz="2400" b="1" dirty="0">
              <a:latin typeface="Trebuchet MS"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930111611"/>
              </p:ext>
            </p:extLst>
          </p:nvPr>
        </p:nvGraphicFramePr>
        <p:xfrm>
          <a:off x="4514850" y="2489200"/>
          <a:ext cx="114300" cy="165100"/>
        </p:xfrm>
        <a:graphic>
          <a:graphicData uri="http://schemas.openxmlformats.org/presentationml/2006/ole">
            <mc:AlternateContent xmlns:mc="http://schemas.openxmlformats.org/markup-compatibility/2006">
              <mc:Choice xmlns:v="urn:schemas-microsoft-com:vml" Requires="v">
                <p:oleObj spid="_x0000_s4472" name="Equation" r:id="rId4" imgW="114300" imgH="165100" progId="Equation.3">
                  <p:embed/>
                </p:oleObj>
              </mc:Choice>
              <mc:Fallback>
                <p:oleObj name="Equation" r:id="rId4" imgW="114300" imgH="165100" progId="Equation.3">
                  <p:embed/>
                  <p:pic>
                    <p:nvPicPr>
                      <p:cNvPr id="0" name=""/>
                      <p:cNvPicPr/>
                      <p:nvPr/>
                    </p:nvPicPr>
                    <p:blipFill>
                      <a:blip r:embed="rId5"/>
                      <a:stretch>
                        <a:fillRect/>
                      </a:stretch>
                    </p:blipFill>
                    <p:spPr>
                      <a:xfrm>
                        <a:off x="4514850" y="2489200"/>
                        <a:ext cx="114300" cy="165100"/>
                      </a:xfrm>
                      <a:prstGeom prst="rect">
                        <a:avLst/>
                      </a:prstGeom>
                    </p:spPr>
                  </p:pic>
                </p:oleObj>
              </mc:Fallback>
            </mc:AlternateContent>
          </a:graphicData>
        </a:graphic>
      </p:graphicFrame>
      <p:sp>
        <p:nvSpPr>
          <p:cNvPr id="37" name="Rectangle 36"/>
          <p:cNvSpPr/>
          <p:nvPr/>
        </p:nvSpPr>
        <p:spPr>
          <a:xfrm>
            <a:off x="27833" y="555526"/>
            <a:ext cx="3680071" cy="923330"/>
          </a:xfrm>
          <a:prstGeom prst="rect">
            <a:avLst/>
          </a:prstGeom>
        </p:spPr>
        <p:txBody>
          <a:bodyPr wrap="square">
            <a:spAutoFit/>
          </a:bodyPr>
          <a:lstStyle/>
          <a:p>
            <a:pPr marL="285750" indent="-285750">
              <a:buFont typeface="Arial"/>
              <a:buChar char="•"/>
            </a:pPr>
            <a:r>
              <a:rPr lang="en-AU" dirty="0" smtClean="0"/>
              <a:t>Leaf mass: Initial (t=1) and harvest </a:t>
            </a:r>
            <a:r>
              <a:rPr lang="en-AU" dirty="0"/>
              <a:t>(t</a:t>
            </a:r>
            <a:r>
              <a:rPr lang="en-AU" dirty="0" smtClean="0"/>
              <a:t>=T) </a:t>
            </a:r>
          </a:p>
          <a:p>
            <a:pPr marL="285750" indent="-285750">
              <a:buFont typeface="Arial"/>
              <a:buChar char="•"/>
            </a:pPr>
            <a:r>
              <a:rPr lang="en-AU" dirty="0" smtClean="0"/>
              <a:t>Estimate weekly leaf carbon stock</a:t>
            </a:r>
          </a:p>
        </p:txBody>
      </p:sp>
      <p:sp>
        <p:nvSpPr>
          <p:cNvPr id="99" name="Rectangle 98"/>
          <p:cNvSpPr/>
          <p:nvPr/>
        </p:nvSpPr>
        <p:spPr>
          <a:xfrm>
            <a:off x="4427984" y="1778544"/>
            <a:ext cx="1152128" cy="72119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00" name="Rectangle 99"/>
          <p:cNvSpPr/>
          <p:nvPr/>
        </p:nvSpPr>
        <p:spPr>
          <a:xfrm>
            <a:off x="3995936" y="770432"/>
            <a:ext cx="1152128" cy="72119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pSp>
        <p:nvGrpSpPr>
          <p:cNvPr id="27" name="Group 26"/>
          <p:cNvGrpSpPr/>
          <p:nvPr/>
        </p:nvGrpSpPr>
        <p:grpSpPr>
          <a:xfrm>
            <a:off x="4427984" y="2067694"/>
            <a:ext cx="3168352" cy="2952328"/>
            <a:chOff x="4427984" y="2067694"/>
            <a:chExt cx="3168352" cy="2952328"/>
          </a:xfrm>
        </p:grpSpPr>
        <p:cxnSp>
          <p:nvCxnSpPr>
            <p:cNvPr id="101" name="Straight Arrow Connector 100"/>
            <p:cNvCxnSpPr/>
            <p:nvPr/>
          </p:nvCxnSpPr>
          <p:spPr>
            <a:xfrm flipH="1">
              <a:off x="5148064" y="2067694"/>
              <a:ext cx="504056" cy="129614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a:off x="6382695" y="2067694"/>
              <a:ext cx="576064" cy="129614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nvGrpSpPr>
            <p:cNvPr id="26" name="Group 25"/>
            <p:cNvGrpSpPr/>
            <p:nvPr/>
          </p:nvGrpSpPr>
          <p:grpSpPr>
            <a:xfrm>
              <a:off x="4427984" y="3003798"/>
              <a:ext cx="3168352" cy="2016224"/>
              <a:chOff x="4427984" y="3003798"/>
              <a:chExt cx="3168352" cy="2016224"/>
            </a:xfrm>
          </p:grpSpPr>
          <p:graphicFrame>
            <p:nvGraphicFramePr>
              <p:cNvPr id="16" name="Diagram 15"/>
              <p:cNvGraphicFramePr/>
              <p:nvPr>
                <p:extLst>
                  <p:ext uri="{D42A27DB-BD31-4B8C-83A1-F6EECF244321}">
                    <p14:modId xmlns:p14="http://schemas.microsoft.com/office/powerpoint/2010/main" val="2798353035"/>
                  </p:ext>
                </p:extLst>
              </p:nvPr>
            </p:nvGraphicFramePr>
            <p:xfrm>
              <a:off x="4427984" y="3003798"/>
              <a:ext cx="3168352" cy="201622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03" name="Rectangle 102"/>
              <p:cNvSpPr/>
              <p:nvPr/>
            </p:nvSpPr>
            <p:spPr>
              <a:xfrm>
                <a:off x="5638886" y="4640459"/>
                <a:ext cx="835350" cy="379563"/>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smtClean="0">
                    <a:solidFill>
                      <a:schemeClr val="tx1"/>
                    </a:solidFill>
                  </a:rPr>
                  <a:t>C</a:t>
                </a:r>
                <a:r>
                  <a:rPr lang="en-US" sz="2000" baseline="-25000" dirty="0" err="1" smtClean="0">
                    <a:solidFill>
                      <a:schemeClr val="tx1"/>
                    </a:solidFill>
                  </a:rPr>
                  <a:t>storage</a:t>
                </a:r>
                <a:endParaRPr lang="en-US" sz="2000" baseline="-25000" dirty="0">
                  <a:solidFill>
                    <a:schemeClr val="tx1"/>
                  </a:solidFill>
                </a:endParaRPr>
              </a:p>
            </p:txBody>
          </p:sp>
        </p:grpSp>
      </p:grpSp>
      <p:sp>
        <p:nvSpPr>
          <p:cNvPr id="104" name="Rectangle 103"/>
          <p:cNvSpPr/>
          <p:nvPr/>
        </p:nvSpPr>
        <p:spPr>
          <a:xfrm>
            <a:off x="5940152" y="2786656"/>
            <a:ext cx="1152128" cy="72119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43" name="Rectangle 42"/>
          <p:cNvSpPr/>
          <p:nvPr/>
        </p:nvSpPr>
        <p:spPr>
          <a:xfrm>
            <a:off x="5652120" y="1418504"/>
            <a:ext cx="1152128" cy="72119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1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1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3891742309"/>
              </p:ext>
            </p:extLst>
          </p:nvPr>
        </p:nvGraphicFramePr>
        <p:xfrm>
          <a:off x="467544" y="1614078"/>
          <a:ext cx="3057300" cy="309600"/>
        </p:xfrm>
        <a:graphic>
          <a:graphicData uri="http://schemas.openxmlformats.org/presentationml/2006/ole">
            <mc:AlternateContent xmlns:mc="http://schemas.openxmlformats.org/markup-compatibility/2006">
              <mc:Choice xmlns:v="urn:schemas-microsoft-com:vml" Requires="v">
                <p:oleObj spid="_x0000_s4473" name="Equation" r:id="rId11" imgW="2006600" imgH="203200" progId="Equation.3">
                  <p:embed/>
                </p:oleObj>
              </mc:Choice>
              <mc:Fallback>
                <p:oleObj name="Equation" r:id="rId11" imgW="2006600" imgH="203200" progId="Equation.3">
                  <p:embed/>
                  <p:pic>
                    <p:nvPicPr>
                      <p:cNvPr id="0" name=""/>
                      <p:cNvPicPr/>
                      <p:nvPr/>
                    </p:nvPicPr>
                    <p:blipFill>
                      <a:blip r:embed="rId12"/>
                      <a:stretch>
                        <a:fillRect/>
                      </a:stretch>
                    </p:blipFill>
                    <p:spPr>
                      <a:xfrm>
                        <a:off x="467544" y="1614078"/>
                        <a:ext cx="3057300" cy="309600"/>
                      </a:xfrm>
                      <a:prstGeom prst="rect">
                        <a:avLst/>
                      </a:prstGeom>
                    </p:spPr>
                  </p:pic>
                </p:oleObj>
              </mc:Fallback>
            </mc:AlternateContent>
          </a:graphicData>
        </a:graphic>
      </p:graphicFrame>
      <p:sp>
        <p:nvSpPr>
          <p:cNvPr id="46" name="Rectangle 45"/>
          <p:cNvSpPr/>
          <p:nvPr/>
        </p:nvSpPr>
        <p:spPr>
          <a:xfrm>
            <a:off x="27833" y="2067694"/>
            <a:ext cx="3680071" cy="646331"/>
          </a:xfrm>
          <a:prstGeom prst="rect">
            <a:avLst/>
          </a:prstGeom>
        </p:spPr>
        <p:txBody>
          <a:bodyPr wrap="square">
            <a:spAutoFit/>
          </a:bodyPr>
          <a:lstStyle/>
          <a:p>
            <a:pPr marL="285750" indent="-285750">
              <a:buFont typeface="Arial"/>
              <a:buChar char="•"/>
            </a:pPr>
            <a:r>
              <a:rPr lang="en-AU" dirty="0" smtClean="0"/>
              <a:t>Root mass: Initial (t=1) and harvest </a:t>
            </a:r>
            <a:r>
              <a:rPr lang="en-AU" dirty="0"/>
              <a:t>(t</a:t>
            </a:r>
            <a:r>
              <a:rPr lang="en-AU" dirty="0" smtClean="0"/>
              <a:t>=T)</a:t>
            </a:r>
          </a:p>
        </p:txBody>
      </p:sp>
      <p:sp>
        <p:nvSpPr>
          <p:cNvPr id="47" name="Rectangle 46"/>
          <p:cNvSpPr/>
          <p:nvPr/>
        </p:nvSpPr>
        <p:spPr>
          <a:xfrm>
            <a:off x="27833" y="2787774"/>
            <a:ext cx="3680071" cy="646331"/>
          </a:xfrm>
          <a:prstGeom prst="rect">
            <a:avLst/>
          </a:prstGeom>
        </p:spPr>
        <p:txBody>
          <a:bodyPr wrap="square">
            <a:spAutoFit/>
          </a:bodyPr>
          <a:lstStyle/>
          <a:p>
            <a:pPr marL="285750" indent="-285750">
              <a:buFont typeface="Arial"/>
              <a:buChar char="•"/>
            </a:pPr>
            <a:r>
              <a:rPr lang="en-AU" dirty="0" smtClean="0"/>
              <a:t>Stem mass: Initial (t=1) and harvest </a:t>
            </a:r>
            <a:r>
              <a:rPr lang="en-AU" dirty="0"/>
              <a:t>(t</a:t>
            </a:r>
            <a:r>
              <a:rPr lang="en-AU" dirty="0" smtClean="0"/>
              <a:t>=T)</a:t>
            </a:r>
            <a:endParaRPr lang="en-AU" dirty="0"/>
          </a:p>
        </p:txBody>
      </p:sp>
      <p:graphicFrame>
        <p:nvGraphicFramePr>
          <p:cNvPr id="6" name="Object 5"/>
          <p:cNvGraphicFramePr>
            <a:graphicFrameLocks noChangeAspect="1"/>
          </p:cNvGraphicFramePr>
          <p:nvPr>
            <p:extLst>
              <p:ext uri="{D42A27DB-BD31-4B8C-83A1-F6EECF244321}">
                <p14:modId xmlns:p14="http://schemas.microsoft.com/office/powerpoint/2010/main" val="2627322097"/>
              </p:ext>
            </p:extLst>
          </p:nvPr>
        </p:nvGraphicFramePr>
        <p:xfrm>
          <a:off x="207963" y="3486150"/>
          <a:ext cx="4930775" cy="309563"/>
        </p:xfrm>
        <a:graphic>
          <a:graphicData uri="http://schemas.openxmlformats.org/presentationml/2006/ole">
            <mc:AlternateContent xmlns:mc="http://schemas.openxmlformats.org/markup-compatibility/2006">
              <mc:Choice xmlns:v="urn:schemas-microsoft-com:vml" Requires="v">
                <p:oleObj spid="_x0000_s4474" name="Equation" r:id="rId13" imgW="3238500" imgH="203200" progId="Equation.3">
                  <p:embed/>
                </p:oleObj>
              </mc:Choice>
              <mc:Fallback>
                <p:oleObj name="Equation" r:id="rId13" imgW="3238500" imgH="203200" progId="Equation.3">
                  <p:embed/>
                  <p:pic>
                    <p:nvPicPr>
                      <p:cNvPr id="0" name=""/>
                      <p:cNvPicPr/>
                      <p:nvPr/>
                    </p:nvPicPr>
                    <p:blipFill>
                      <a:blip r:embed="rId14"/>
                      <a:stretch>
                        <a:fillRect/>
                      </a:stretch>
                    </p:blipFill>
                    <p:spPr>
                      <a:xfrm>
                        <a:off x="207963" y="3486150"/>
                        <a:ext cx="4930775" cy="309563"/>
                      </a:xfrm>
                      <a:prstGeom prst="rect">
                        <a:avLst/>
                      </a:prstGeom>
                    </p:spPr>
                  </p:pic>
                </p:oleObj>
              </mc:Fallback>
            </mc:AlternateContent>
          </a:graphicData>
        </a:graphic>
      </p:graphicFrame>
      <p:sp>
        <p:nvSpPr>
          <p:cNvPr id="49" name="Rectangle 48"/>
          <p:cNvSpPr/>
          <p:nvPr/>
        </p:nvSpPr>
        <p:spPr>
          <a:xfrm>
            <a:off x="27026" y="3795886"/>
            <a:ext cx="5049030" cy="1200329"/>
          </a:xfrm>
          <a:prstGeom prst="rect">
            <a:avLst/>
          </a:prstGeom>
        </p:spPr>
        <p:txBody>
          <a:bodyPr wrap="square">
            <a:spAutoFit/>
          </a:bodyPr>
          <a:lstStyle/>
          <a:p>
            <a:pPr marL="285750" indent="-285750">
              <a:buFont typeface="Arial"/>
              <a:buChar char="•"/>
            </a:pPr>
            <a:r>
              <a:rPr lang="en-AU" dirty="0" smtClean="0"/>
              <a:t>Estimate weekly stem </a:t>
            </a:r>
            <a:r>
              <a:rPr lang="en-AU" dirty="0"/>
              <a:t>carbon </a:t>
            </a:r>
            <a:r>
              <a:rPr lang="en-AU" dirty="0" smtClean="0"/>
              <a:t>pool from weekly stem </a:t>
            </a:r>
            <a:r>
              <a:rPr lang="en-AU" dirty="0"/>
              <a:t>height and diameter </a:t>
            </a:r>
            <a:r>
              <a:rPr lang="en-AU" dirty="0" smtClean="0"/>
              <a:t>(at </a:t>
            </a:r>
            <a:r>
              <a:rPr lang="en-AU" dirty="0"/>
              <a:t>15 </a:t>
            </a:r>
            <a:r>
              <a:rPr lang="en-AU" dirty="0" smtClean="0"/>
              <a:t>cm)</a:t>
            </a:r>
          </a:p>
          <a:p>
            <a:pPr marL="285750" indent="-285750">
              <a:buFont typeface="Arial"/>
              <a:buChar char="•"/>
            </a:pPr>
            <a:r>
              <a:rPr lang="en-AU" dirty="0" smtClean="0"/>
              <a:t>Calculate </a:t>
            </a:r>
            <a:r>
              <a:rPr lang="en-AU" dirty="0"/>
              <a:t>the data uncertainty for all these carbon pools from 6 </a:t>
            </a:r>
            <a:r>
              <a:rPr lang="en-AU" dirty="0" smtClean="0"/>
              <a:t>replicates</a:t>
            </a:r>
            <a:endParaRPr lang="en-AU" dirty="0"/>
          </a:p>
        </p:txBody>
      </p:sp>
      <p:sp>
        <p:nvSpPr>
          <p:cNvPr id="52" name="Donut 51"/>
          <p:cNvSpPr/>
          <p:nvPr/>
        </p:nvSpPr>
        <p:spPr>
          <a:xfrm>
            <a:off x="7371274" y="1275606"/>
            <a:ext cx="936104" cy="936104"/>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cap="all">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
        <p:nvSpPr>
          <p:cNvPr id="53" name="Donut 52"/>
          <p:cNvSpPr/>
          <p:nvPr/>
        </p:nvSpPr>
        <p:spPr>
          <a:xfrm>
            <a:off x="7371274" y="2139702"/>
            <a:ext cx="936104" cy="936104"/>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cap="all">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
        <p:nvSpPr>
          <p:cNvPr id="54" name="Donut 53"/>
          <p:cNvSpPr/>
          <p:nvPr/>
        </p:nvSpPr>
        <p:spPr>
          <a:xfrm>
            <a:off x="7371274" y="3003798"/>
            <a:ext cx="936104" cy="936104"/>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cap="all" dirty="0">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
        <p:nvSpPr>
          <p:cNvPr id="42" name="Rectangle 41"/>
          <p:cNvSpPr/>
          <p:nvPr/>
        </p:nvSpPr>
        <p:spPr>
          <a:xfrm>
            <a:off x="7308304" y="1170999"/>
            <a:ext cx="1152128" cy="72119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50" name="Rectangle 49"/>
          <p:cNvSpPr/>
          <p:nvPr/>
        </p:nvSpPr>
        <p:spPr>
          <a:xfrm>
            <a:off x="7308304" y="1967550"/>
            <a:ext cx="1152128" cy="72119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51" name="Rectangle 50"/>
          <p:cNvSpPr/>
          <p:nvPr/>
        </p:nvSpPr>
        <p:spPr>
          <a:xfrm>
            <a:off x="7308304" y="2837670"/>
            <a:ext cx="1152128" cy="72119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pSp>
        <p:nvGrpSpPr>
          <p:cNvPr id="55" name="Group 54"/>
          <p:cNvGrpSpPr/>
          <p:nvPr/>
        </p:nvGrpSpPr>
        <p:grpSpPr>
          <a:xfrm>
            <a:off x="4671032" y="776245"/>
            <a:ext cx="4427984" cy="2886422"/>
            <a:chOff x="4716016" y="735718"/>
            <a:chExt cx="4427984" cy="2886422"/>
          </a:xfrm>
        </p:grpSpPr>
        <p:grpSp>
          <p:nvGrpSpPr>
            <p:cNvPr id="56" name="Group 55"/>
            <p:cNvGrpSpPr/>
            <p:nvPr/>
          </p:nvGrpSpPr>
          <p:grpSpPr>
            <a:xfrm>
              <a:off x="5328416" y="1588024"/>
              <a:ext cx="1406252" cy="507978"/>
              <a:chOff x="3995936" y="3723878"/>
              <a:chExt cx="1778496" cy="557922"/>
            </a:xfrm>
          </p:grpSpPr>
          <p:sp>
            <p:nvSpPr>
              <p:cNvPr id="118" name="Rectangle 117"/>
              <p:cNvSpPr/>
              <p:nvPr/>
            </p:nvSpPr>
            <p:spPr>
              <a:xfrm>
                <a:off x="4458759" y="3867894"/>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C</a:t>
                </a:r>
                <a:r>
                  <a:rPr lang="en-US" sz="1600" baseline="-25000" dirty="0" err="1" smtClean="0">
                    <a:solidFill>
                      <a:schemeClr val="tx1"/>
                    </a:solidFill>
                  </a:rPr>
                  <a:t>storage</a:t>
                </a:r>
                <a:endParaRPr lang="en-US" sz="1600" baseline="-25000" dirty="0">
                  <a:solidFill>
                    <a:schemeClr val="tx1"/>
                  </a:solidFill>
                </a:endParaRPr>
              </a:p>
            </p:txBody>
          </p:sp>
          <p:cxnSp>
            <p:nvCxnSpPr>
              <p:cNvPr id="119" name="Straight Arrow Connector 118"/>
              <p:cNvCxnSpPr>
                <a:stCxn id="114" idx="3"/>
                <a:endCxn id="118" idx="1"/>
              </p:cNvCxnSpPr>
              <p:nvPr/>
            </p:nvCxnSpPr>
            <p:spPr>
              <a:xfrm>
                <a:off x="3995936" y="4037062"/>
                <a:ext cx="46282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20" name="Rectangle 119"/>
              <p:cNvSpPr/>
              <p:nvPr/>
            </p:nvSpPr>
            <p:spPr>
              <a:xfrm>
                <a:off x="5364088" y="3723878"/>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k</a:t>
                </a:r>
                <a:endParaRPr lang="en-US" sz="1600" baseline="-25000" dirty="0">
                  <a:solidFill>
                    <a:schemeClr val="tx1"/>
                  </a:solidFill>
                </a:endParaRPr>
              </a:p>
            </p:txBody>
          </p:sp>
          <p:sp>
            <p:nvSpPr>
              <p:cNvPr id="121" name="Collate 120"/>
              <p:cNvSpPr/>
              <p:nvPr/>
            </p:nvSpPr>
            <p:spPr>
              <a:xfrm>
                <a:off x="5652120" y="377774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pSp>
          <p:nvGrpSpPr>
            <p:cNvPr id="57" name="Group 56"/>
            <p:cNvGrpSpPr/>
            <p:nvPr/>
          </p:nvGrpSpPr>
          <p:grpSpPr>
            <a:xfrm>
              <a:off x="4716016" y="735718"/>
              <a:ext cx="609141" cy="1291479"/>
              <a:chOff x="683568" y="1203598"/>
              <a:chExt cx="770384" cy="1418456"/>
            </a:xfrm>
          </p:grpSpPr>
          <p:sp>
            <p:nvSpPr>
              <p:cNvPr id="114" name="Rectangle 113"/>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GPP</a:t>
                </a:r>
                <a:endParaRPr lang="en-US" sz="1600" dirty="0">
                  <a:solidFill>
                    <a:schemeClr val="tx1"/>
                  </a:solidFill>
                </a:endParaRPr>
              </a:p>
            </p:txBody>
          </p:sp>
          <p:cxnSp>
            <p:nvCxnSpPr>
              <p:cNvPr id="115" name="Straight Arrow Connector 114"/>
              <p:cNvCxnSpPr>
                <a:stCxn id="114"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16" name="Rectangle 115"/>
              <p:cNvSpPr/>
              <p:nvPr/>
            </p:nvSpPr>
            <p:spPr>
              <a:xfrm>
                <a:off x="683568" y="1419622"/>
                <a:ext cx="560989"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R</a:t>
                </a:r>
                <a:r>
                  <a:rPr lang="en-US" sz="1600" baseline="-25000" dirty="0" smtClean="0">
                    <a:solidFill>
                      <a:schemeClr val="tx1"/>
                    </a:solidFill>
                  </a:rPr>
                  <a:t>a</a:t>
                </a:r>
                <a:endParaRPr lang="en-US" sz="1600" baseline="-25000" dirty="0">
                  <a:solidFill>
                    <a:schemeClr val="tx1"/>
                  </a:solidFill>
                </a:endParaRPr>
              </a:p>
            </p:txBody>
          </p:sp>
          <p:sp>
            <p:nvSpPr>
              <p:cNvPr id="117" name="Collate 116"/>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pSp>
          <p:nvGrpSpPr>
            <p:cNvPr id="58" name="Group 57"/>
            <p:cNvGrpSpPr/>
            <p:nvPr/>
          </p:nvGrpSpPr>
          <p:grpSpPr>
            <a:xfrm>
              <a:off x="6434544" y="1012547"/>
              <a:ext cx="2709456" cy="2609593"/>
              <a:chOff x="6434544" y="1012547"/>
              <a:chExt cx="2709456" cy="2609593"/>
            </a:xfrm>
          </p:grpSpPr>
          <p:grpSp>
            <p:nvGrpSpPr>
              <p:cNvPr id="59" name="Group 58"/>
              <p:cNvGrpSpPr/>
              <p:nvPr/>
            </p:nvGrpSpPr>
            <p:grpSpPr>
              <a:xfrm>
                <a:off x="7067017" y="1491630"/>
                <a:ext cx="2076983" cy="2130510"/>
                <a:chOff x="1134996" y="1275606"/>
                <a:chExt cx="2626774" cy="2339980"/>
              </a:xfrm>
            </p:grpSpPr>
            <p:sp>
              <p:nvSpPr>
                <p:cNvPr id="65" name="Rectangle 64"/>
                <p:cNvSpPr/>
                <p:nvPr/>
              </p:nvSpPr>
              <p:spPr>
                <a:xfrm>
                  <a:off x="196157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C</a:t>
                  </a:r>
                  <a:r>
                    <a:rPr lang="en-US" sz="1600" baseline="-25000" dirty="0" smtClean="0">
                      <a:solidFill>
                        <a:schemeClr val="tx1"/>
                      </a:solidFill>
                    </a:rPr>
                    <a:t>r</a:t>
                  </a:r>
                  <a:endParaRPr lang="en-US" sz="1600" baseline="-25000" dirty="0">
                    <a:solidFill>
                      <a:schemeClr val="tx1"/>
                    </a:solidFill>
                  </a:endParaRPr>
                </a:p>
              </p:txBody>
            </p:sp>
            <p:sp>
              <p:nvSpPr>
                <p:cNvPr id="66" name="Rectangle 65"/>
                <p:cNvSpPr/>
                <p:nvPr/>
              </p:nvSpPr>
              <p:spPr>
                <a:xfrm>
                  <a:off x="196157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C</a:t>
                  </a:r>
                  <a:r>
                    <a:rPr lang="en-US" sz="1600" baseline="-25000" dirty="0" err="1">
                      <a:solidFill>
                        <a:schemeClr val="tx1"/>
                      </a:solidFill>
                    </a:rPr>
                    <a:t>f</a:t>
                  </a:r>
                  <a:endParaRPr lang="en-US" sz="1600" baseline="-25000" dirty="0">
                    <a:solidFill>
                      <a:schemeClr val="tx1"/>
                    </a:solidFill>
                  </a:endParaRPr>
                </a:p>
              </p:txBody>
            </p:sp>
            <p:sp>
              <p:nvSpPr>
                <p:cNvPr id="67" name="Rectangle 66"/>
                <p:cNvSpPr/>
                <p:nvPr/>
              </p:nvSpPr>
              <p:spPr>
                <a:xfrm>
                  <a:off x="196157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C</a:t>
                  </a:r>
                  <a:r>
                    <a:rPr lang="en-US" sz="1600" baseline="-25000" dirty="0">
                      <a:solidFill>
                        <a:schemeClr val="tx1"/>
                      </a:solidFill>
                    </a:rPr>
                    <a:t>s</a:t>
                  </a:r>
                </a:p>
              </p:txBody>
            </p:sp>
            <p:cxnSp>
              <p:nvCxnSpPr>
                <p:cNvPr id="68" name="Straight Arrow Connector 37"/>
                <p:cNvCxnSpPr>
                  <a:endCxn id="67" idx="1"/>
                </p:cNvCxnSpPr>
                <p:nvPr/>
              </p:nvCxnSpPr>
              <p:spPr>
                <a:xfrm rot="16200000" flipH="1">
                  <a:off x="112090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37"/>
                <p:cNvCxnSpPr>
                  <a:endCxn id="66" idx="1"/>
                </p:cNvCxnSpPr>
                <p:nvPr/>
              </p:nvCxnSpPr>
              <p:spPr>
                <a:xfrm rot="5400000" flipH="1" flipV="1">
                  <a:off x="114605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70" name="Collate 69"/>
                <p:cNvSpPr/>
                <p:nvPr/>
              </p:nvSpPr>
              <p:spPr>
                <a:xfrm>
                  <a:off x="152952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05" name="Collate 104"/>
                <p:cNvSpPr/>
                <p:nvPr/>
              </p:nvSpPr>
              <p:spPr>
                <a:xfrm>
                  <a:off x="152952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06" name="Collate 105"/>
                <p:cNvSpPr/>
                <p:nvPr/>
              </p:nvSpPr>
              <p:spPr>
                <a:xfrm>
                  <a:off x="152952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07" name="Rectangle 106"/>
                <p:cNvSpPr/>
                <p:nvPr/>
              </p:nvSpPr>
              <p:spPr>
                <a:xfrm>
                  <a:off x="1134996" y="1279168"/>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a</a:t>
                  </a:r>
                  <a:r>
                    <a:rPr lang="en-US" sz="1600" baseline="-25000" dirty="0" err="1" smtClean="0">
                      <a:solidFill>
                        <a:schemeClr val="tx1"/>
                      </a:solidFill>
                    </a:rPr>
                    <a:t>f</a:t>
                  </a:r>
                  <a:endParaRPr lang="en-US" sz="1600" baseline="-25000" dirty="0">
                    <a:solidFill>
                      <a:schemeClr val="tx1"/>
                    </a:solidFill>
                  </a:endParaRPr>
                </a:p>
              </p:txBody>
            </p:sp>
            <p:sp>
              <p:nvSpPr>
                <p:cNvPr id="108" name="Rectangle 107"/>
                <p:cNvSpPr/>
                <p:nvPr/>
              </p:nvSpPr>
              <p:spPr>
                <a:xfrm>
                  <a:off x="1134996" y="2121561"/>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a</a:t>
                  </a:r>
                  <a:r>
                    <a:rPr lang="en-US" sz="1600" baseline="-25000" dirty="0" err="1" smtClean="0">
                      <a:solidFill>
                        <a:schemeClr val="tx1"/>
                      </a:solidFill>
                    </a:rPr>
                    <a:t>r</a:t>
                  </a:r>
                  <a:endParaRPr lang="en-US" sz="1600" baseline="-25000" dirty="0">
                    <a:solidFill>
                      <a:schemeClr val="tx1"/>
                    </a:solidFill>
                  </a:endParaRPr>
                </a:p>
              </p:txBody>
            </p:sp>
            <p:sp>
              <p:nvSpPr>
                <p:cNvPr id="109" name="Rectangle 108"/>
                <p:cNvSpPr/>
                <p:nvPr/>
              </p:nvSpPr>
              <p:spPr>
                <a:xfrm>
                  <a:off x="1134996" y="3057664"/>
                  <a:ext cx="462972"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a</a:t>
                  </a:r>
                  <a:r>
                    <a:rPr lang="en-US" sz="1600" baseline="-25000" dirty="0" smtClean="0">
                      <a:solidFill>
                        <a:schemeClr val="tx1"/>
                      </a:solidFill>
                    </a:rPr>
                    <a:t>s</a:t>
                  </a:r>
                  <a:endParaRPr lang="en-US" sz="1600" baseline="-25000" dirty="0">
                    <a:solidFill>
                      <a:schemeClr val="tx1"/>
                    </a:solidFill>
                  </a:endParaRPr>
                </a:p>
              </p:txBody>
            </p:sp>
            <p:sp>
              <p:nvSpPr>
                <p:cNvPr id="110" name="Collate 109"/>
                <p:cNvSpPr/>
                <p:nvPr/>
              </p:nvSpPr>
              <p:spPr>
                <a:xfrm>
                  <a:off x="275365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11" name="Rectangle 110"/>
                <p:cNvSpPr/>
                <p:nvPr/>
              </p:nvSpPr>
              <p:spPr>
                <a:xfrm>
                  <a:off x="2369172" y="1275606"/>
                  <a:ext cx="452931"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s</a:t>
                  </a:r>
                  <a:r>
                    <a:rPr lang="en-US" sz="1600" baseline="-25000" dirty="0" err="1">
                      <a:solidFill>
                        <a:schemeClr val="tx1"/>
                      </a:solidFill>
                    </a:rPr>
                    <a:t>f</a:t>
                  </a:r>
                  <a:endParaRPr lang="en-US" sz="1600" baseline="-25000" dirty="0">
                    <a:solidFill>
                      <a:schemeClr val="tx1"/>
                    </a:solidFill>
                  </a:endParaRPr>
                </a:p>
              </p:txBody>
            </p:sp>
            <p:sp>
              <p:nvSpPr>
                <p:cNvPr id="112" name="Rectangle 111"/>
                <p:cNvSpPr/>
                <p:nvPr/>
              </p:nvSpPr>
              <p:spPr>
                <a:xfrm>
                  <a:off x="3257714"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C</a:t>
                  </a:r>
                  <a:r>
                    <a:rPr lang="en-US" sz="1600" baseline="-25000" dirty="0" smtClean="0">
                      <a:solidFill>
                        <a:schemeClr val="tx1"/>
                      </a:solidFill>
                    </a:rPr>
                    <a:t>lit</a:t>
                  </a:r>
                  <a:endParaRPr lang="en-US" sz="1600" baseline="-25000" dirty="0">
                    <a:solidFill>
                      <a:schemeClr val="tx1"/>
                    </a:solidFill>
                  </a:endParaRPr>
                </a:p>
              </p:txBody>
            </p:sp>
            <p:cxnSp>
              <p:nvCxnSpPr>
                <p:cNvPr id="113" name="Straight Arrow Connector 112"/>
                <p:cNvCxnSpPr>
                  <a:stCxn id="66" idx="3"/>
                </p:cNvCxnSpPr>
                <p:nvPr/>
              </p:nvCxnSpPr>
              <p:spPr>
                <a:xfrm flipV="1">
                  <a:off x="2465626" y="1563638"/>
                  <a:ext cx="810230" cy="701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60" name="Elbow Connector 59"/>
              <p:cNvCxnSpPr>
                <a:stCxn id="118" idx="3"/>
                <a:endCxn id="65" idx="1"/>
              </p:cNvCxnSpPr>
              <p:nvPr/>
            </p:nvCxnSpPr>
            <p:spPr>
              <a:xfrm>
                <a:off x="6434544" y="1873173"/>
                <a:ext cx="1286043" cy="673832"/>
              </a:xfrm>
              <a:prstGeom prst="bentConnector3">
                <a:avLst>
                  <a:gd name="adj1" fmla="val 3424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61" name="Elbow Connector 60"/>
              <p:cNvCxnSpPr>
                <a:stCxn id="118" idx="3"/>
                <a:endCxn id="62" idx="1"/>
              </p:cNvCxnSpPr>
              <p:nvPr/>
            </p:nvCxnSpPr>
            <p:spPr>
              <a:xfrm flipV="1">
                <a:off x="6434544" y="1166572"/>
                <a:ext cx="873760" cy="706601"/>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7308304" y="1012547"/>
                <a:ext cx="740175" cy="308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R</a:t>
                </a:r>
                <a:r>
                  <a:rPr lang="en-US" sz="1600" baseline="-25000" dirty="0" err="1" smtClean="0">
                    <a:solidFill>
                      <a:schemeClr val="tx1"/>
                    </a:solidFill>
                  </a:rPr>
                  <a:t>growth</a:t>
                </a:r>
                <a:endParaRPr lang="en-US" sz="1600" baseline="-25000" dirty="0">
                  <a:solidFill>
                    <a:schemeClr val="tx1"/>
                  </a:solidFill>
                </a:endParaRPr>
              </a:p>
            </p:txBody>
          </p:sp>
          <p:sp>
            <p:nvSpPr>
              <p:cNvPr id="63" name="Rectangle 62"/>
              <p:cNvSpPr/>
              <p:nvPr/>
            </p:nvSpPr>
            <p:spPr>
              <a:xfrm>
                <a:off x="6597288" y="1125082"/>
                <a:ext cx="324458" cy="308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Y</a:t>
                </a:r>
                <a:endParaRPr lang="en-US" sz="1600" baseline="-25000" dirty="0">
                  <a:solidFill>
                    <a:schemeClr val="tx1"/>
                  </a:solidFill>
                </a:endParaRPr>
              </a:p>
            </p:txBody>
          </p:sp>
          <p:sp>
            <p:nvSpPr>
              <p:cNvPr id="64" name="Rectangle 63"/>
              <p:cNvSpPr/>
              <p:nvPr/>
            </p:nvSpPr>
            <p:spPr>
              <a:xfrm>
                <a:off x="6466784" y="2211711"/>
                <a:ext cx="468474" cy="288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1-Y</a:t>
                </a:r>
                <a:endParaRPr lang="en-US" sz="1600" baseline="-25000" dirty="0">
                  <a:solidFill>
                    <a:schemeClr val="tx1"/>
                  </a:solidFill>
                </a:endParaRPr>
              </a:p>
            </p:txBody>
          </p:sp>
        </p:grpSp>
      </p:grpSp>
    </p:spTree>
    <p:extLst>
      <p:ext uri="{BB962C8B-B14F-4D97-AF65-F5344CB8AC3E}">
        <p14:creationId xmlns:p14="http://schemas.microsoft.com/office/powerpoint/2010/main" val="1276683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53"/>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7">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9">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9">
                                            <p:txEl>
                                              <p:pRg st="1" end="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grpId="0" nodeType="afterEffect">
                                  <p:stCondLst>
                                    <p:cond delay="1000"/>
                                  </p:stCondLst>
                                  <p:childTnLst>
                                    <p:set>
                                      <p:cBhvr>
                                        <p:cTn id="51" dur="1" fill="hold">
                                          <p:stCondLst>
                                            <p:cond delay="0"/>
                                          </p:stCondLst>
                                        </p:cTn>
                                        <p:tgtEl>
                                          <p:spTgt spid="50"/>
                                        </p:tgtEl>
                                        <p:attrNameLst>
                                          <p:attrName>style.visibility</p:attrName>
                                        </p:attrNameLst>
                                      </p:cBhvr>
                                      <p:to>
                                        <p:strVal val="visible"/>
                                      </p:to>
                                    </p:set>
                                  </p:childTnLst>
                                </p:cTn>
                              </p:par>
                            </p:childTnLst>
                          </p:cTn>
                        </p:par>
                        <p:par>
                          <p:cTn id="52" fill="hold">
                            <p:stCondLst>
                              <p:cond delay="1000"/>
                            </p:stCondLst>
                            <p:childTnLst>
                              <p:par>
                                <p:cTn id="53" presetID="1" presetClass="entr" presetSubtype="0" fill="hold" grpId="0" nodeType="afterEffect">
                                  <p:stCondLst>
                                    <p:cond delay="1000"/>
                                  </p:stCondLst>
                                  <p:childTnLst>
                                    <p:set>
                                      <p:cBhvr>
                                        <p:cTn id="5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42" grpId="0"/>
      <p:bldP spid="50" grpId="0"/>
      <p:bldP spid="5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0675" y="38604"/>
            <a:ext cx="8763812" cy="44491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smtClean="0"/>
              <a:t>Novelty</a:t>
            </a:r>
            <a:endParaRPr lang="en-US" sz="2400" b="1" dirty="0">
              <a:latin typeface="Trebuchet MS" pitchFamily="34" charset="0"/>
            </a:endParaRPr>
          </a:p>
        </p:txBody>
      </p:sp>
      <p:sp>
        <p:nvSpPr>
          <p:cNvPr id="274" name="Rectangle 273"/>
          <p:cNvSpPr/>
          <p:nvPr/>
        </p:nvSpPr>
        <p:spPr>
          <a:xfrm>
            <a:off x="4211960" y="483518"/>
            <a:ext cx="4752528" cy="2246769"/>
          </a:xfrm>
          <a:prstGeom prst="rect">
            <a:avLst/>
          </a:prstGeom>
        </p:spPr>
        <p:txBody>
          <a:bodyPr wrap="square">
            <a:spAutoFit/>
          </a:bodyPr>
          <a:lstStyle/>
          <a:p>
            <a:pPr marL="342900" indent="-342900">
              <a:buFont typeface="+mj-lt"/>
              <a:buAutoNum type="arabicPeriod"/>
            </a:pPr>
            <a:r>
              <a:rPr lang="en-US" sz="2000" dirty="0" smtClean="0"/>
              <a:t>One </a:t>
            </a:r>
            <a:r>
              <a:rPr lang="en-US" sz="2000" dirty="0" err="1" smtClean="0"/>
              <a:t>pseudopool</a:t>
            </a:r>
            <a:r>
              <a:rPr lang="en-US" sz="2000" dirty="0" smtClean="0"/>
              <a:t>??</a:t>
            </a:r>
          </a:p>
          <a:p>
            <a:pPr marL="342900" indent="-342900">
              <a:buFont typeface="+mj-lt"/>
              <a:buAutoNum type="arabicPeriod"/>
            </a:pPr>
            <a:r>
              <a:rPr lang="en-US" sz="2000" dirty="0" smtClean="0"/>
              <a:t>GPP calculates using a simple </a:t>
            </a:r>
            <a:r>
              <a:rPr lang="en-US" sz="2000" dirty="0"/>
              <a:t>canopy-scale </a:t>
            </a:r>
            <a:r>
              <a:rPr lang="en-US" sz="2000" dirty="0" smtClean="0"/>
              <a:t>model</a:t>
            </a:r>
          </a:p>
          <a:p>
            <a:pPr marL="342900" indent="-342900">
              <a:buFont typeface="+mj-lt"/>
              <a:buAutoNum type="arabicPeriod"/>
            </a:pPr>
            <a:r>
              <a:rPr lang="en-US" sz="2000" dirty="0"/>
              <a:t>A</a:t>
            </a:r>
            <a:r>
              <a:rPr lang="en-US" sz="2000" dirty="0" smtClean="0"/>
              <a:t>utotrophic </a:t>
            </a:r>
            <a:r>
              <a:rPr lang="en-US" sz="2000" dirty="0"/>
              <a:t>respiration is a fixed fraction of </a:t>
            </a:r>
            <a:r>
              <a:rPr lang="en-US" sz="2000" dirty="0" smtClean="0"/>
              <a:t>total photosynthetic fixation</a:t>
            </a:r>
          </a:p>
          <a:p>
            <a:pPr marL="342900" indent="-342900">
              <a:buFont typeface="+mj-lt"/>
              <a:buAutoNum type="arabicPeriod"/>
            </a:pPr>
            <a:r>
              <a:rPr lang="en-US" sz="2000" dirty="0" smtClean="0"/>
              <a:t>Fluxes are constant </a:t>
            </a:r>
            <a:r>
              <a:rPr lang="en-US" sz="2000" dirty="0"/>
              <a:t>fraction of their donor pools</a:t>
            </a:r>
          </a:p>
        </p:txBody>
      </p:sp>
      <p:grpSp>
        <p:nvGrpSpPr>
          <p:cNvPr id="2" name="Group 1"/>
          <p:cNvGrpSpPr>
            <a:grpSpLocks noChangeAspect="1"/>
          </p:cNvGrpSpPr>
          <p:nvPr/>
        </p:nvGrpSpPr>
        <p:grpSpPr>
          <a:xfrm>
            <a:off x="611560" y="555526"/>
            <a:ext cx="2981236" cy="1458000"/>
            <a:chOff x="4172347" y="2336286"/>
            <a:chExt cx="4971653" cy="2431428"/>
          </a:xfrm>
        </p:grpSpPr>
        <p:grpSp>
          <p:nvGrpSpPr>
            <p:cNvPr id="148" name="Group 147"/>
            <p:cNvGrpSpPr/>
            <p:nvPr/>
          </p:nvGrpSpPr>
          <p:grpSpPr>
            <a:xfrm>
              <a:off x="4947220" y="2427734"/>
              <a:ext cx="4196780" cy="2339980"/>
              <a:chOff x="2607468" y="1293748"/>
              <a:chExt cx="4196780" cy="2339980"/>
            </a:xfrm>
          </p:grpSpPr>
          <p:cxnSp>
            <p:nvCxnSpPr>
              <p:cNvPr id="19" name="Straight Arrow Connector 18"/>
              <p:cNvCxnSpPr>
                <a:endCxn id="22" idx="1"/>
              </p:cNvCxnSpPr>
              <p:nvPr/>
            </p:nvCxnSpPr>
            <p:spPr>
              <a:xfrm>
                <a:off x="2607467" y="2452886"/>
                <a:ext cx="1352745"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60212" y="2283718"/>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latin typeface="+mj-lt"/>
                  </a:rPr>
                  <a:t>C</a:t>
                </a:r>
                <a:r>
                  <a:rPr lang="en-US" sz="800" baseline="-25000" dirty="0" smtClean="0">
                    <a:solidFill>
                      <a:schemeClr val="tx1"/>
                    </a:solidFill>
                    <a:latin typeface="+mj-lt"/>
                  </a:rPr>
                  <a:t>r</a:t>
                </a:r>
                <a:endParaRPr lang="en-US" sz="800" baseline="-25000" dirty="0">
                  <a:solidFill>
                    <a:schemeClr val="tx1"/>
                  </a:solidFill>
                  <a:latin typeface="+mj-lt"/>
                </a:endParaRPr>
              </a:p>
            </p:txBody>
          </p:sp>
          <p:sp>
            <p:nvSpPr>
              <p:cNvPr id="26" name="Rectangle 25"/>
              <p:cNvSpPr/>
              <p:nvPr/>
            </p:nvSpPr>
            <p:spPr>
              <a:xfrm>
                <a:off x="3960212" y="1419622"/>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smtClean="0">
                    <a:solidFill>
                      <a:schemeClr val="tx1"/>
                    </a:solidFill>
                    <a:latin typeface="+mj-lt"/>
                  </a:rPr>
                  <a:t>C</a:t>
                </a:r>
                <a:r>
                  <a:rPr lang="en-US" sz="800" baseline="-25000" dirty="0" err="1">
                    <a:solidFill>
                      <a:schemeClr val="tx1"/>
                    </a:solidFill>
                    <a:latin typeface="+mj-lt"/>
                  </a:rPr>
                  <a:t>f</a:t>
                </a:r>
                <a:endParaRPr lang="en-US" sz="800" baseline="-25000" dirty="0">
                  <a:solidFill>
                    <a:schemeClr val="tx1"/>
                  </a:solidFill>
                  <a:latin typeface="+mj-lt"/>
                </a:endParaRPr>
              </a:p>
            </p:txBody>
          </p:sp>
          <p:sp>
            <p:nvSpPr>
              <p:cNvPr id="27" name="Rectangle 26"/>
              <p:cNvSpPr/>
              <p:nvPr/>
            </p:nvSpPr>
            <p:spPr>
              <a:xfrm>
                <a:off x="3960212" y="3219822"/>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latin typeface="+mj-lt"/>
                  </a:rPr>
                  <a:t>C</a:t>
                </a:r>
                <a:r>
                  <a:rPr lang="en-US" sz="800" baseline="-25000" dirty="0">
                    <a:solidFill>
                      <a:schemeClr val="tx1"/>
                    </a:solidFill>
                    <a:latin typeface="+mj-lt"/>
                  </a:rPr>
                  <a:t>s</a:t>
                </a:r>
              </a:p>
            </p:txBody>
          </p:sp>
          <p:cxnSp>
            <p:nvCxnSpPr>
              <p:cNvPr id="38" name="Straight Arrow Connector 37"/>
              <p:cNvCxnSpPr>
                <a:endCxn id="27" idx="1"/>
              </p:cNvCxnSpPr>
              <p:nvPr/>
            </p:nvCxnSpPr>
            <p:spPr>
              <a:xfrm rot="16200000" flipH="1">
                <a:off x="3119544" y="2548322"/>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37"/>
              <p:cNvCxnSpPr>
                <a:endCxn id="26" idx="1"/>
              </p:cNvCxnSpPr>
              <p:nvPr/>
            </p:nvCxnSpPr>
            <p:spPr>
              <a:xfrm rot="5400000" flipH="1" flipV="1">
                <a:off x="3144696" y="1684226"/>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3" name="Collate 52"/>
              <p:cNvSpPr/>
              <p:nvPr/>
            </p:nvSpPr>
            <p:spPr>
              <a:xfrm>
                <a:off x="3528164" y="13385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sp>
            <p:nvSpPr>
              <p:cNvPr id="54" name="Collate 53"/>
              <p:cNvSpPr/>
              <p:nvPr/>
            </p:nvSpPr>
            <p:spPr>
              <a:xfrm>
                <a:off x="3528164" y="3129672"/>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sp>
            <p:nvSpPr>
              <p:cNvPr id="55" name="Collate 54"/>
              <p:cNvSpPr/>
              <p:nvPr/>
            </p:nvSpPr>
            <p:spPr>
              <a:xfrm>
                <a:off x="3528164" y="2202639"/>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sp>
            <p:nvSpPr>
              <p:cNvPr id="56" name="Rectangle 55"/>
              <p:cNvSpPr/>
              <p:nvPr/>
            </p:nvSpPr>
            <p:spPr>
              <a:xfrm>
                <a:off x="3099473" y="1297310"/>
                <a:ext cx="500698"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smtClean="0">
                    <a:solidFill>
                      <a:schemeClr val="tx1"/>
                    </a:solidFill>
                    <a:latin typeface="+mj-lt"/>
                  </a:rPr>
                  <a:t>a</a:t>
                </a:r>
                <a:r>
                  <a:rPr lang="en-US" sz="800" baseline="-25000" dirty="0" err="1" smtClean="0">
                    <a:solidFill>
                      <a:schemeClr val="tx1"/>
                    </a:solidFill>
                    <a:latin typeface="+mj-lt"/>
                  </a:rPr>
                  <a:t>f</a:t>
                </a:r>
                <a:endParaRPr lang="en-US" sz="800" baseline="-25000" dirty="0">
                  <a:solidFill>
                    <a:schemeClr val="tx1"/>
                  </a:solidFill>
                  <a:latin typeface="+mj-lt"/>
                </a:endParaRPr>
              </a:p>
            </p:txBody>
          </p:sp>
          <p:sp>
            <p:nvSpPr>
              <p:cNvPr id="57" name="Rectangle 56"/>
              <p:cNvSpPr/>
              <p:nvPr/>
            </p:nvSpPr>
            <p:spPr>
              <a:xfrm>
                <a:off x="3099473" y="2139702"/>
                <a:ext cx="500698"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smtClean="0">
                    <a:solidFill>
                      <a:schemeClr val="tx1"/>
                    </a:solidFill>
                    <a:latin typeface="+mj-lt"/>
                  </a:rPr>
                  <a:t>a</a:t>
                </a:r>
                <a:r>
                  <a:rPr lang="en-US" sz="800" baseline="-25000" dirty="0" err="1" smtClean="0">
                    <a:solidFill>
                      <a:schemeClr val="tx1"/>
                    </a:solidFill>
                    <a:latin typeface="+mj-lt"/>
                  </a:rPr>
                  <a:t>r</a:t>
                </a:r>
                <a:endParaRPr lang="en-US" sz="800" baseline="-25000" dirty="0">
                  <a:solidFill>
                    <a:schemeClr val="tx1"/>
                  </a:solidFill>
                  <a:latin typeface="+mj-lt"/>
                </a:endParaRPr>
              </a:p>
            </p:txBody>
          </p:sp>
          <p:sp>
            <p:nvSpPr>
              <p:cNvPr id="58" name="Rectangle 57"/>
              <p:cNvSpPr/>
              <p:nvPr/>
            </p:nvSpPr>
            <p:spPr>
              <a:xfrm>
                <a:off x="3099473" y="3075807"/>
                <a:ext cx="4971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latin typeface="+mj-lt"/>
                  </a:rPr>
                  <a:t>a</a:t>
                </a:r>
                <a:r>
                  <a:rPr lang="en-US" sz="800" baseline="-25000" dirty="0" smtClean="0">
                    <a:solidFill>
                      <a:schemeClr val="tx1"/>
                    </a:solidFill>
                    <a:latin typeface="+mj-lt"/>
                  </a:rPr>
                  <a:t>s</a:t>
                </a:r>
                <a:endParaRPr lang="en-US" sz="800" baseline="-25000" dirty="0">
                  <a:solidFill>
                    <a:schemeClr val="tx1"/>
                  </a:solidFill>
                  <a:latin typeface="+mj-lt"/>
                </a:endParaRPr>
              </a:p>
            </p:txBody>
          </p:sp>
          <p:cxnSp>
            <p:nvCxnSpPr>
              <p:cNvPr id="59" name="Straight Arrow Connector 58"/>
              <p:cNvCxnSpPr>
                <a:stCxn id="22" idx="3"/>
                <a:endCxn id="64" idx="1"/>
              </p:cNvCxnSpPr>
              <p:nvPr/>
            </p:nvCxnSpPr>
            <p:spPr>
              <a:xfrm>
                <a:off x="4460154" y="2452886"/>
                <a:ext cx="796202"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64" name="Rectangle 63"/>
              <p:cNvSpPr/>
              <p:nvPr/>
            </p:nvSpPr>
            <p:spPr>
              <a:xfrm>
                <a:off x="5256356" y="2283718"/>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latin typeface="+mj-lt"/>
                  </a:rPr>
                  <a:t>C</a:t>
                </a:r>
                <a:r>
                  <a:rPr lang="en-US" sz="800" baseline="-25000" dirty="0" smtClean="0">
                    <a:solidFill>
                      <a:schemeClr val="tx1"/>
                    </a:solidFill>
                    <a:latin typeface="+mj-lt"/>
                  </a:rPr>
                  <a:t>lit</a:t>
                </a:r>
                <a:endParaRPr lang="en-US" sz="800" baseline="-25000" dirty="0">
                  <a:solidFill>
                    <a:schemeClr val="tx1"/>
                  </a:solidFill>
                  <a:latin typeface="+mj-lt"/>
                </a:endParaRPr>
              </a:p>
            </p:txBody>
          </p:sp>
          <p:sp>
            <p:nvSpPr>
              <p:cNvPr id="65" name="Collate 64"/>
              <p:cNvSpPr/>
              <p:nvPr/>
            </p:nvSpPr>
            <p:spPr>
              <a:xfrm>
                <a:off x="4752300" y="2202639"/>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sp>
            <p:nvSpPr>
              <p:cNvPr id="66" name="Rectangle 65"/>
              <p:cNvSpPr/>
              <p:nvPr/>
            </p:nvSpPr>
            <p:spPr>
              <a:xfrm>
                <a:off x="4300314" y="2148774"/>
                <a:ext cx="52894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latin typeface="+mj-lt"/>
                  </a:rPr>
                  <a:t>s</a:t>
                </a:r>
                <a:r>
                  <a:rPr lang="en-US" sz="800" baseline="-25000" dirty="0" err="1" smtClean="0">
                    <a:solidFill>
                      <a:schemeClr val="tx1"/>
                    </a:solidFill>
                    <a:latin typeface="+mj-lt"/>
                  </a:rPr>
                  <a:t>r</a:t>
                </a:r>
                <a:endParaRPr lang="en-US" sz="800" baseline="-25000" dirty="0">
                  <a:solidFill>
                    <a:schemeClr val="tx1"/>
                  </a:solidFill>
                  <a:latin typeface="+mj-lt"/>
                </a:endParaRPr>
              </a:p>
            </p:txBody>
          </p:sp>
          <p:cxnSp>
            <p:nvCxnSpPr>
              <p:cNvPr id="77" name="Elbow Connector 76"/>
              <p:cNvCxnSpPr>
                <a:stCxn id="26" idx="3"/>
                <a:endCxn id="64" idx="1"/>
              </p:cNvCxnSpPr>
              <p:nvPr/>
            </p:nvCxnSpPr>
            <p:spPr>
              <a:xfrm>
                <a:off x="4464268" y="1588790"/>
                <a:ext cx="792088" cy="864096"/>
              </a:xfrm>
              <a:prstGeom prst="bentConnector3">
                <a:avLst>
                  <a:gd name="adj1" fmla="val 68324"/>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80" name="Collate 79"/>
              <p:cNvSpPr/>
              <p:nvPr/>
            </p:nvSpPr>
            <p:spPr>
              <a:xfrm>
                <a:off x="4752300" y="13385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sp>
            <p:nvSpPr>
              <p:cNvPr id="81" name="Rectangle 80"/>
              <p:cNvSpPr/>
              <p:nvPr/>
            </p:nvSpPr>
            <p:spPr>
              <a:xfrm>
                <a:off x="4300314" y="1293748"/>
                <a:ext cx="520431"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smtClean="0">
                    <a:solidFill>
                      <a:schemeClr val="tx1"/>
                    </a:solidFill>
                    <a:latin typeface="+mj-lt"/>
                  </a:rPr>
                  <a:t>s</a:t>
                </a:r>
                <a:r>
                  <a:rPr lang="en-US" sz="800" baseline="-25000" dirty="0" err="1">
                    <a:solidFill>
                      <a:schemeClr val="tx1"/>
                    </a:solidFill>
                    <a:latin typeface="+mj-lt"/>
                  </a:rPr>
                  <a:t>f</a:t>
                </a:r>
                <a:endParaRPr lang="en-US" sz="800" baseline="-25000" dirty="0">
                  <a:solidFill>
                    <a:schemeClr val="tx1"/>
                  </a:solidFill>
                  <a:latin typeface="+mj-lt"/>
                </a:endParaRPr>
              </a:p>
            </p:txBody>
          </p:sp>
          <p:sp>
            <p:nvSpPr>
              <p:cNvPr id="92" name="Collate 91"/>
              <p:cNvSpPr/>
              <p:nvPr/>
            </p:nvSpPr>
            <p:spPr>
              <a:xfrm rot="5400000">
                <a:off x="6503640" y="1864246"/>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grpSp>
            <p:nvGrpSpPr>
              <p:cNvPr id="99" name="Group 98"/>
              <p:cNvGrpSpPr/>
              <p:nvPr/>
            </p:nvGrpSpPr>
            <p:grpSpPr>
              <a:xfrm>
                <a:off x="4464268" y="1347614"/>
                <a:ext cx="2237727" cy="2249830"/>
                <a:chOff x="3059832" y="1347614"/>
                <a:chExt cx="2237727" cy="2249830"/>
              </a:xfrm>
            </p:grpSpPr>
            <p:cxnSp>
              <p:nvCxnSpPr>
                <p:cNvPr id="82" name="Straight Arrow Connector 81"/>
                <p:cNvCxnSpPr>
                  <a:stCxn id="27" idx="3"/>
                </p:cNvCxnSpPr>
                <p:nvPr/>
              </p:nvCxnSpPr>
              <p:spPr>
                <a:xfrm>
                  <a:off x="3059832" y="3388990"/>
                  <a:ext cx="796202" cy="150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83" name="Rectangle 82"/>
                <p:cNvSpPr/>
                <p:nvPr/>
              </p:nvSpPr>
              <p:spPr>
                <a:xfrm>
                  <a:off x="3851920" y="3187100"/>
                  <a:ext cx="1080120" cy="41034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latin typeface="+mj-lt"/>
                    </a:rPr>
                    <a:t>C</a:t>
                  </a:r>
                  <a:r>
                    <a:rPr lang="en-US" sz="800" baseline="-25000" dirty="0" smtClean="0">
                      <a:solidFill>
                        <a:schemeClr val="tx1"/>
                      </a:solidFill>
                      <a:latin typeface="+mj-lt"/>
                    </a:rPr>
                    <a:t>SOM/CWD</a:t>
                  </a:r>
                  <a:endParaRPr lang="en-US" sz="800" baseline="-25000" dirty="0">
                    <a:solidFill>
                      <a:schemeClr val="tx1"/>
                    </a:solidFill>
                    <a:latin typeface="+mj-lt"/>
                  </a:endParaRPr>
                </a:p>
              </p:txBody>
            </p:sp>
            <p:cxnSp>
              <p:nvCxnSpPr>
                <p:cNvPr id="85" name="Straight Arrow Connector 37"/>
                <p:cNvCxnSpPr>
                  <a:stCxn id="83" idx="3"/>
                </p:cNvCxnSpPr>
                <p:nvPr/>
              </p:nvCxnSpPr>
              <p:spPr>
                <a:xfrm flipV="1">
                  <a:off x="4932040" y="1347614"/>
                  <a:ext cx="216024" cy="2044658"/>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89" name="Rectangle 88"/>
                <p:cNvSpPr/>
                <p:nvPr/>
              </p:nvSpPr>
              <p:spPr>
                <a:xfrm>
                  <a:off x="4716016" y="1707654"/>
                  <a:ext cx="581543" cy="33833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latin typeface="+mj-lt"/>
                    </a:rPr>
                    <a:t>R</a:t>
                  </a:r>
                  <a:r>
                    <a:rPr lang="en-US" sz="800" baseline="-25000" dirty="0">
                      <a:solidFill>
                        <a:schemeClr val="tx1"/>
                      </a:solidFill>
                      <a:latin typeface="+mj-lt"/>
                    </a:rPr>
                    <a:t>h</a:t>
                  </a:r>
                </a:p>
              </p:txBody>
            </p:sp>
            <p:sp>
              <p:nvSpPr>
                <p:cNvPr id="93" name="Collate 92"/>
                <p:cNvSpPr/>
                <p:nvPr/>
              </p:nvSpPr>
              <p:spPr>
                <a:xfrm rot="5400000">
                  <a:off x="4739724" y="148718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cxnSp>
              <p:nvCxnSpPr>
                <p:cNvPr id="94" name="Straight Arrow Connector 37"/>
                <p:cNvCxnSpPr>
                  <a:stCxn id="64" idx="3"/>
                </p:cNvCxnSpPr>
                <p:nvPr/>
              </p:nvCxnSpPr>
              <p:spPr>
                <a:xfrm flipV="1">
                  <a:off x="4355976" y="1347614"/>
                  <a:ext cx="432048" cy="1105272"/>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grpSp>
          <p:nvGrpSpPr>
            <p:cNvPr id="90" name="Group 89"/>
            <p:cNvGrpSpPr/>
            <p:nvPr/>
          </p:nvGrpSpPr>
          <p:grpSpPr>
            <a:xfrm>
              <a:off x="4172347" y="2336286"/>
              <a:ext cx="770384" cy="1418456"/>
              <a:chOff x="683568" y="1203598"/>
              <a:chExt cx="770384" cy="1418456"/>
            </a:xfrm>
          </p:grpSpPr>
          <p:sp>
            <p:nvSpPr>
              <p:cNvPr id="91" name="Rectangle 90"/>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latin typeface="+mj-lt"/>
                  </a:rPr>
                  <a:t>GPP</a:t>
                </a:r>
                <a:endParaRPr lang="en-US" sz="800" dirty="0">
                  <a:solidFill>
                    <a:schemeClr val="tx1"/>
                  </a:solidFill>
                  <a:latin typeface="+mj-lt"/>
                </a:endParaRPr>
              </a:p>
            </p:txBody>
          </p:sp>
          <p:cxnSp>
            <p:nvCxnSpPr>
              <p:cNvPr id="95" name="Straight Arrow Connector 94"/>
              <p:cNvCxnSpPr>
                <a:stCxn id="91"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96" name="Rectangle 95"/>
              <p:cNvSpPr/>
              <p:nvPr/>
            </p:nvSpPr>
            <p:spPr>
              <a:xfrm>
                <a:off x="683568" y="1419621"/>
                <a:ext cx="546375" cy="33833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latin typeface="+mj-lt"/>
                  </a:rPr>
                  <a:t>R</a:t>
                </a:r>
                <a:r>
                  <a:rPr lang="en-US" sz="800" baseline="-25000" dirty="0" smtClean="0">
                    <a:solidFill>
                      <a:schemeClr val="tx1"/>
                    </a:solidFill>
                    <a:latin typeface="+mj-lt"/>
                  </a:rPr>
                  <a:t>a</a:t>
                </a:r>
                <a:endParaRPr lang="en-US" sz="800" baseline="-25000" dirty="0">
                  <a:solidFill>
                    <a:schemeClr val="tx1"/>
                  </a:solidFill>
                  <a:latin typeface="+mj-lt"/>
                </a:endParaRPr>
              </a:p>
            </p:txBody>
          </p:sp>
          <p:sp>
            <p:nvSpPr>
              <p:cNvPr id="100" name="Collate 99"/>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grpSp>
      </p:grpSp>
      <p:sp>
        <p:nvSpPr>
          <p:cNvPr id="131" name="Rectangle 130"/>
          <p:cNvSpPr/>
          <p:nvPr/>
        </p:nvSpPr>
        <p:spPr>
          <a:xfrm>
            <a:off x="1835696" y="2211710"/>
            <a:ext cx="792088" cy="584776"/>
          </a:xfrm>
          <a:prstGeom prst="rect">
            <a:avLst/>
          </a:prstGeom>
        </p:spPr>
        <p:txBody>
          <a:bodyPr wrap="square">
            <a:spAutoFit/>
          </a:bodyPr>
          <a:lstStyle/>
          <a:p>
            <a:r>
              <a:rPr lang="en-US" sz="3200" dirty="0" smtClean="0"/>
              <a:t>VS</a:t>
            </a:r>
          </a:p>
        </p:txBody>
      </p:sp>
      <p:sp>
        <p:nvSpPr>
          <p:cNvPr id="132" name="Rectangle 131"/>
          <p:cNvSpPr/>
          <p:nvPr/>
        </p:nvSpPr>
        <p:spPr>
          <a:xfrm>
            <a:off x="4211960" y="2859782"/>
            <a:ext cx="4752528" cy="2246769"/>
          </a:xfrm>
          <a:prstGeom prst="rect">
            <a:avLst/>
          </a:prstGeom>
        </p:spPr>
        <p:txBody>
          <a:bodyPr wrap="square">
            <a:spAutoFit/>
          </a:bodyPr>
          <a:lstStyle/>
          <a:p>
            <a:pPr marL="342900" indent="-342900">
              <a:buFont typeface="+mj-lt"/>
              <a:buAutoNum type="arabicPeriod"/>
            </a:pPr>
            <a:r>
              <a:rPr lang="en-US" sz="2000" dirty="0" smtClean="0"/>
              <a:t>Genuine pool</a:t>
            </a:r>
          </a:p>
          <a:p>
            <a:pPr marL="342900" indent="-342900">
              <a:buFont typeface="+mj-lt"/>
              <a:buAutoNum type="arabicPeriod"/>
            </a:pPr>
            <a:r>
              <a:rPr lang="en-US" sz="2000" dirty="0" smtClean="0"/>
              <a:t>GPP calculates based on leaf gas exchange and </a:t>
            </a:r>
            <a:r>
              <a:rPr lang="en-US" sz="2000" dirty="0" err="1" smtClean="0"/>
              <a:t>ACi</a:t>
            </a:r>
            <a:r>
              <a:rPr lang="en-US" sz="2000" dirty="0" smtClean="0"/>
              <a:t> curve measurements</a:t>
            </a:r>
          </a:p>
          <a:p>
            <a:pPr marL="342900" indent="-342900">
              <a:buFont typeface="+mj-lt"/>
              <a:buAutoNum type="arabicPeriod"/>
            </a:pPr>
            <a:r>
              <a:rPr lang="en-US" sz="2000" dirty="0"/>
              <a:t>Leaf dark respiration rates (R) were measured </a:t>
            </a:r>
            <a:r>
              <a:rPr lang="en-US" sz="2000" dirty="0" smtClean="0"/>
              <a:t>using </a:t>
            </a:r>
            <a:r>
              <a:rPr lang="en-US" sz="2000" dirty="0" err="1" smtClean="0"/>
              <a:t>Licor</a:t>
            </a:r>
            <a:r>
              <a:rPr lang="en-US" sz="2000" dirty="0" smtClean="0"/>
              <a:t> 6400</a:t>
            </a:r>
          </a:p>
          <a:p>
            <a:pPr marL="342900" indent="-342900">
              <a:buFont typeface="+mj-lt"/>
              <a:buAutoNum type="arabicPeriod"/>
            </a:pPr>
            <a:r>
              <a:rPr lang="en-US" sz="2000" dirty="0" smtClean="0"/>
              <a:t>Time</a:t>
            </a:r>
            <a:r>
              <a:rPr lang="en-US" sz="2000" dirty="0"/>
              <a:t>-varying rate constants for the fluxes</a:t>
            </a:r>
            <a:endParaRPr lang="en-US" sz="2000" dirty="0" smtClean="0"/>
          </a:p>
        </p:txBody>
      </p:sp>
      <p:grpSp>
        <p:nvGrpSpPr>
          <p:cNvPr id="134" name="Group 133"/>
          <p:cNvGrpSpPr/>
          <p:nvPr/>
        </p:nvGrpSpPr>
        <p:grpSpPr>
          <a:xfrm>
            <a:off x="395536" y="2715766"/>
            <a:ext cx="3275856" cy="2202518"/>
            <a:chOff x="4716016" y="735718"/>
            <a:chExt cx="4427984" cy="2886422"/>
          </a:xfrm>
        </p:grpSpPr>
        <p:grpSp>
          <p:nvGrpSpPr>
            <p:cNvPr id="135" name="Group 134"/>
            <p:cNvGrpSpPr/>
            <p:nvPr/>
          </p:nvGrpSpPr>
          <p:grpSpPr>
            <a:xfrm>
              <a:off x="5328416" y="1588024"/>
              <a:ext cx="1406252" cy="507978"/>
              <a:chOff x="3995936" y="3723878"/>
              <a:chExt cx="1778496" cy="557922"/>
            </a:xfrm>
          </p:grpSpPr>
          <p:sp>
            <p:nvSpPr>
              <p:cNvPr id="175" name="Rectangle 174"/>
              <p:cNvSpPr/>
              <p:nvPr/>
            </p:nvSpPr>
            <p:spPr>
              <a:xfrm>
                <a:off x="4458759" y="3867894"/>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smtClean="0">
                    <a:solidFill>
                      <a:schemeClr val="tx1"/>
                    </a:solidFill>
                  </a:rPr>
                  <a:t>C</a:t>
                </a:r>
                <a:r>
                  <a:rPr lang="en-US" sz="800" baseline="-25000" dirty="0" err="1" smtClean="0">
                    <a:solidFill>
                      <a:schemeClr val="tx1"/>
                    </a:solidFill>
                  </a:rPr>
                  <a:t>storage</a:t>
                </a:r>
                <a:endParaRPr lang="en-US" sz="800" baseline="-25000" dirty="0">
                  <a:solidFill>
                    <a:schemeClr val="tx1"/>
                  </a:solidFill>
                </a:endParaRPr>
              </a:p>
            </p:txBody>
          </p:sp>
          <p:cxnSp>
            <p:nvCxnSpPr>
              <p:cNvPr id="176" name="Straight Arrow Connector 175"/>
              <p:cNvCxnSpPr>
                <a:stCxn id="171" idx="3"/>
                <a:endCxn id="175" idx="1"/>
              </p:cNvCxnSpPr>
              <p:nvPr/>
            </p:nvCxnSpPr>
            <p:spPr>
              <a:xfrm>
                <a:off x="3995936" y="4037062"/>
                <a:ext cx="46282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77" name="Rectangle 176"/>
              <p:cNvSpPr/>
              <p:nvPr/>
            </p:nvSpPr>
            <p:spPr>
              <a:xfrm>
                <a:off x="5364088" y="3723878"/>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rPr>
                  <a:t>k</a:t>
                </a:r>
                <a:endParaRPr lang="en-US" sz="800" baseline="-25000" dirty="0">
                  <a:solidFill>
                    <a:schemeClr val="tx1"/>
                  </a:solidFill>
                </a:endParaRPr>
              </a:p>
            </p:txBody>
          </p:sp>
          <p:sp>
            <p:nvSpPr>
              <p:cNvPr id="178" name="Collate 177"/>
              <p:cNvSpPr/>
              <p:nvPr/>
            </p:nvSpPr>
            <p:spPr>
              <a:xfrm>
                <a:off x="5652120" y="377774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grpSp>
        <p:grpSp>
          <p:nvGrpSpPr>
            <p:cNvPr id="136" name="Group 135"/>
            <p:cNvGrpSpPr/>
            <p:nvPr/>
          </p:nvGrpSpPr>
          <p:grpSpPr>
            <a:xfrm>
              <a:off x="4716016" y="735718"/>
              <a:ext cx="609141" cy="1291479"/>
              <a:chOff x="683568" y="1203598"/>
              <a:chExt cx="770384" cy="1418456"/>
            </a:xfrm>
          </p:grpSpPr>
          <p:sp>
            <p:nvSpPr>
              <p:cNvPr id="171" name="Rectangle 170"/>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rPr>
                  <a:t>GPP</a:t>
                </a:r>
                <a:endParaRPr lang="en-US" sz="800" dirty="0">
                  <a:solidFill>
                    <a:schemeClr val="tx1"/>
                  </a:solidFill>
                </a:endParaRPr>
              </a:p>
            </p:txBody>
          </p:sp>
          <p:cxnSp>
            <p:nvCxnSpPr>
              <p:cNvPr id="172" name="Straight Arrow Connector 171"/>
              <p:cNvCxnSpPr>
                <a:stCxn id="171"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73" name="Rectangle 172"/>
              <p:cNvSpPr/>
              <p:nvPr/>
            </p:nvSpPr>
            <p:spPr>
              <a:xfrm>
                <a:off x="683568" y="1419622"/>
                <a:ext cx="560989"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rPr>
                  <a:t>R</a:t>
                </a:r>
                <a:r>
                  <a:rPr lang="en-US" sz="800" baseline="-25000" dirty="0" smtClean="0">
                    <a:solidFill>
                      <a:schemeClr val="tx1"/>
                    </a:solidFill>
                  </a:rPr>
                  <a:t>a</a:t>
                </a:r>
                <a:endParaRPr lang="en-US" sz="800" baseline="-25000" dirty="0">
                  <a:solidFill>
                    <a:schemeClr val="tx1"/>
                  </a:solidFill>
                </a:endParaRPr>
              </a:p>
            </p:txBody>
          </p:sp>
          <p:sp>
            <p:nvSpPr>
              <p:cNvPr id="174" name="Collate 173"/>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grpSp>
        <p:grpSp>
          <p:nvGrpSpPr>
            <p:cNvPr id="137" name="Group 136"/>
            <p:cNvGrpSpPr/>
            <p:nvPr/>
          </p:nvGrpSpPr>
          <p:grpSpPr>
            <a:xfrm>
              <a:off x="6434544" y="1012547"/>
              <a:ext cx="2709456" cy="2609593"/>
              <a:chOff x="6434544" y="1012547"/>
              <a:chExt cx="2709456" cy="2609593"/>
            </a:xfrm>
          </p:grpSpPr>
          <p:grpSp>
            <p:nvGrpSpPr>
              <p:cNvPr id="145" name="Group 144"/>
              <p:cNvGrpSpPr/>
              <p:nvPr/>
            </p:nvGrpSpPr>
            <p:grpSpPr>
              <a:xfrm>
                <a:off x="7067017" y="1491630"/>
                <a:ext cx="2076983" cy="2130510"/>
                <a:chOff x="1134996" y="1275606"/>
                <a:chExt cx="2626774" cy="2339980"/>
              </a:xfrm>
            </p:grpSpPr>
            <p:sp>
              <p:nvSpPr>
                <p:cNvPr id="153" name="Rectangle 152"/>
                <p:cNvSpPr/>
                <p:nvPr/>
              </p:nvSpPr>
              <p:spPr>
                <a:xfrm>
                  <a:off x="196157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rPr>
                    <a:t>C</a:t>
                  </a:r>
                  <a:r>
                    <a:rPr lang="en-US" sz="800" baseline="-25000" dirty="0" smtClean="0">
                      <a:solidFill>
                        <a:schemeClr val="tx1"/>
                      </a:solidFill>
                    </a:rPr>
                    <a:t>r</a:t>
                  </a:r>
                  <a:endParaRPr lang="en-US" sz="800" baseline="-25000" dirty="0">
                    <a:solidFill>
                      <a:schemeClr val="tx1"/>
                    </a:solidFill>
                  </a:endParaRPr>
                </a:p>
              </p:txBody>
            </p:sp>
            <p:sp>
              <p:nvSpPr>
                <p:cNvPr id="154" name="Rectangle 153"/>
                <p:cNvSpPr/>
                <p:nvPr/>
              </p:nvSpPr>
              <p:spPr>
                <a:xfrm>
                  <a:off x="196157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smtClean="0">
                      <a:solidFill>
                        <a:schemeClr val="tx1"/>
                      </a:solidFill>
                    </a:rPr>
                    <a:t>C</a:t>
                  </a:r>
                  <a:r>
                    <a:rPr lang="en-US" sz="800" baseline="-25000" dirty="0" err="1">
                      <a:solidFill>
                        <a:schemeClr val="tx1"/>
                      </a:solidFill>
                    </a:rPr>
                    <a:t>f</a:t>
                  </a:r>
                  <a:endParaRPr lang="en-US" sz="800" baseline="-25000" dirty="0">
                    <a:solidFill>
                      <a:schemeClr val="tx1"/>
                    </a:solidFill>
                  </a:endParaRPr>
                </a:p>
              </p:txBody>
            </p:sp>
            <p:sp>
              <p:nvSpPr>
                <p:cNvPr id="155" name="Rectangle 154"/>
                <p:cNvSpPr/>
                <p:nvPr/>
              </p:nvSpPr>
              <p:spPr>
                <a:xfrm>
                  <a:off x="196157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rPr>
                    <a:t>C</a:t>
                  </a:r>
                  <a:r>
                    <a:rPr lang="en-US" sz="800" baseline="-25000" dirty="0">
                      <a:solidFill>
                        <a:schemeClr val="tx1"/>
                      </a:solidFill>
                    </a:rPr>
                    <a:t>s</a:t>
                  </a:r>
                </a:p>
              </p:txBody>
            </p:sp>
            <p:cxnSp>
              <p:nvCxnSpPr>
                <p:cNvPr id="159" name="Straight Arrow Connector 37"/>
                <p:cNvCxnSpPr>
                  <a:endCxn id="155" idx="1"/>
                </p:cNvCxnSpPr>
                <p:nvPr/>
              </p:nvCxnSpPr>
              <p:spPr>
                <a:xfrm rot="16200000" flipH="1">
                  <a:off x="112090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60" name="Straight Arrow Connector 37"/>
                <p:cNvCxnSpPr>
                  <a:endCxn id="154" idx="1"/>
                </p:cNvCxnSpPr>
                <p:nvPr/>
              </p:nvCxnSpPr>
              <p:spPr>
                <a:xfrm rot="5400000" flipH="1" flipV="1">
                  <a:off x="114605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61" name="Collate 160"/>
                <p:cNvSpPr/>
                <p:nvPr/>
              </p:nvSpPr>
              <p:spPr>
                <a:xfrm>
                  <a:off x="152952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sp>
              <p:nvSpPr>
                <p:cNvPr id="162" name="Collate 161"/>
                <p:cNvSpPr/>
                <p:nvPr/>
              </p:nvSpPr>
              <p:spPr>
                <a:xfrm>
                  <a:off x="152952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sp>
              <p:nvSpPr>
                <p:cNvPr id="163" name="Collate 162"/>
                <p:cNvSpPr/>
                <p:nvPr/>
              </p:nvSpPr>
              <p:spPr>
                <a:xfrm>
                  <a:off x="152952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sp>
              <p:nvSpPr>
                <p:cNvPr id="164" name="Rectangle 163"/>
                <p:cNvSpPr/>
                <p:nvPr/>
              </p:nvSpPr>
              <p:spPr>
                <a:xfrm>
                  <a:off x="1134996" y="1279168"/>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smtClean="0">
                      <a:solidFill>
                        <a:schemeClr val="tx1"/>
                      </a:solidFill>
                    </a:rPr>
                    <a:t>a</a:t>
                  </a:r>
                  <a:r>
                    <a:rPr lang="en-US" sz="800" baseline="-25000" dirty="0" err="1" smtClean="0">
                      <a:solidFill>
                        <a:schemeClr val="tx1"/>
                      </a:solidFill>
                    </a:rPr>
                    <a:t>f</a:t>
                  </a:r>
                  <a:endParaRPr lang="en-US" sz="800" baseline="-25000" dirty="0">
                    <a:solidFill>
                      <a:schemeClr val="tx1"/>
                    </a:solidFill>
                  </a:endParaRPr>
                </a:p>
              </p:txBody>
            </p:sp>
            <p:sp>
              <p:nvSpPr>
                <p:cNvPr id="165" name="Rectangle 164"/>
                <p:cNvSpPr/>
                <p:nvPr/>
              </p:nvSpPr>
              <p:spPr>
                <a:xfrm>
                  <a:off x="1134996" y="2121561"/>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smtClean="0">
                      <a:solidFill>
                        <a:schemeClr val="tx1"/>
                      </a:solidFill>
                    </a:rPr>
                    <a:t>a</a:t>
                  </a:r>
                  <a:r>
                    <a:rPr lang="en-US" sz="800" baseline="-25000" dirty="0" err="1" smtClean="0">
                      <a:solidFill>
                        <a:schemeClr val="tx1"/>
                      </a:solidFill>
                    </a:rPr>
                    <a:t>r</a:t>
                  </a:r>
                  <a:endParaRPr lang="en-US" sz="800" baseline="-25000" dirty="0">
                    <a:solidFill>
                      <a:schemeClr val="tx1"/>
                    </a:solidFill>
                  </a:endParaRPr>
                </a:p>
              </p:txBody>
            </p:sp>
            <p:sp>
              <p:nvSpPr>
                <p:cNvPr id="166" name="Rectangle 165"/>
                <p:cNvSpPr/>
                <p:nvPr/>
              </p:nvSpPr>
              <p:spPr>
                <a:xfrm>
                  <a:off x="1134996" y="3057664"/>
                  <a:ext cx="462972"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rPr>
                    <a:t>a</a:t>
                  </a:r>
                  <a:r>
                    <a:rPr lang="en-US" sz="800" baseline="-25000" dirty="0" smtClean="0">
                      <a:solidFill>
                        <a:schemeClr val="tx1"/>
                      </a:solidFill>
                    </a:rPr>
                    <a:t>s</a:t>
                  </a:r>
                  <a:endParaRPr lang="en-US" sz="800" baseline="-25000" dirty="0">
                    <a:solidFill>
                      <a:schemeClr val="tx1"/>
                    </a:solidFill>
                  </a:endParaRPr>
                </a:p>
              </p:txBody>
            </p:sp>
            <p:sp>
              <p:nvSpPr>
                <p:cNvPr id="167" name="Collate 166"/>
                <p:cNvSpPr/>
                <p:nvPr/>
              </p:nvSpPr>
              <p:spPr>
                <a:xfrm>
                  <a:off x="275365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sp>
              <p:nvSpPr>
                <p:cNvPr id="168" name="Rectangle 167"/>
                <p:cNvSpPr/>
                <p:nvPr/>
              </p:nvSpPr>
              <p:spPr>
                <a:xfrm>
                  <a:off x="2369172" y="1275606"/>
                  <a:ext cx="452931"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smtClean="0">
                      <a:solidFill>
                        <a:schemeClr val="tx1"/>
                      </a:solidFill>
                    </a:rPr>
                    <a:t>s</a:t>
                  </a:r>
                  <a:r>
                    <a:rPr lang="en-US" sz="800" baseline="-25000" dirty="0" err="1">
                      <a:solidFill>
                        <a:schemeClr val="tx1"/>
                      </a:solidFill>
                    </a:rPr>
                    <a:t>f</a:t>
                  </a:r>
                  <a:endParaRPr lang="en-US" sz="800" baseline="-25000" dirty="0">
                    <a:solidFill>
                      <a:schemeClr val="tx1"/>
                    </a:solidFill>
                  </a:endParaRPr>
                </a:p>
              </p:txBody>
            </p:sp>
            <p:sp>
              <p:nvSpPr>
                <p:cNvPr id="169" name="Rectangle 168"/>
                <p:cNvSpPr/>
                <p:nvPr/>
              </p:nvSpPr>
              <p:spPr>
                <a:xfrm>
                  <a:off x="3257714"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rPr>
                    <a:t>C</a:t>
                  </a:r>
                  <a:r>
                    <a:rPr lang="en-US" sz="800" baseline="-25000" dirty="0" smtClean="0">
                      <a:solidFill>
                        <a:schemeClr val="tx1"/>
                      </a:solidFill>
                    </a:rPr>
                    <a:t>lit</a:t>
                  </a:r>
                  <a:endParaRPr lang="en-US" sz="800" baseline="-25000" dirty="0">
                    <a:solidFill>
                      <a:schemeClr val="tx1"/>
                    </a:solidFill>
                  </a:endParaRPr>
                </a:p>
              </p:txBody>
            </p:sp>
            <p:cxnSp>
              <p:nvCxnSpPr>
                <p:cNvPr id="170" name="Straight Arrow Connector 169"/>
                <p:cNvCxnSpPr>
                  <a:stCxn id="154" idx="3"/>
                </p:cNvCxnSpPr>
                <p:nvPr/>
              </p:nvCxnSpPr>
              <p:spPr>
                <a:xfrm flipV="1">
                  <a:off x="2465626" y="1563638"/>
                  <a:ext cx="810230" cy="701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146" name="Elbow Connector 145"/>
              <p:cNvCxnSpPr>
                <a:stCxn id="175" idx="3"/>
                <a:endCxn id="153" idx="1"/>
              </p:cNvCxnSpPr>
              <p:nvPr/>
            </p:nvCxnSpPr>
            <p:spPr>
              <a:xfrm>
                <a:off x="6434544" y="1873173"/>
                <a:ext cx="1286043" cy="673832"/>
              </a:xfrm>
              <a:prstGeom prst="bentConnector3">
                <a:avLst>
                  <a:gd name="adj1" fmla="val 3424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47" name="Elbow Connector 146"/>
              <p:cNvCxnSpPr>
                <a:stCxn id="175" idx="3"/>
                <a:endCxn id="149" idx="1"/>
              </p:cNvCxnSpPr>
              <p:nvPr/>
            </p:nvCxnSpPr>
            <p:spPr>
              <a:xfrm flipV="1">
                <a:off x="6434544" y="1166572"/>
                <a:ext cx="873760" cy="706601"/>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7308304" y="1012547"/>
                <a:ext cx="740175" cy="308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smtClean="0">
                    <a:solidFill>
                      <a:schemeClr val="tx1"/>
                    </a:solidFill>
                  </a:rPr>
                  <a:t>R</a:t>
                </a:r>
                <a:r>
                  <a:rPr lang="en-US" sz="800" baseline="-25000" dirty="0" err="1" smtClean="0">
                    <a:solidFill>
                      <a:schemeClr val="tx1"/>
                    </a:solidFill>
                  </a:rPr>
                  <a:t>growth</a:t>
                </a:r>
                <a:endParaRPr lang="en-US" sz="800" baseline="-25000" dirty="0">
                  <a:solidFill>
                    <a:schemeClr val="tx1"/>
                  </a:solidFill>
                </a:endParaRPr>
              </a:p>
            </p:txBody>
          </p:sp>
          <p:sp>
            <p:nvSpPr>
              <p:cNvPr id="150" name="Rectangle 149"/>
              <p:cNvSpPr/>
              <p:nvPr/>
            </p:nvSpPr>
            <p:spPr>
              <a:xfrm>
                <a:off x="6597288" y="1125082"/>
                <a:ext cx="324458" cy="308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Y</a:t>
                </a:r>
                <a:endParaRPr lang="en-US" sz="800" baseline="-25000" dirty="0">
                  <a:solidFill>
                    <a:schemeClr val="tx1"/>
                  </a:solidFill>
                </a:endParaRPr>
              </a:p>
            </p:txBody>
          </p:sp>
          <p:sp>
            <p:nvSpPr>
              <p:cNvPr id="152" name="Rectangle 151"/>
              <p:cNvSpPr/>
              <p:nvPr/>
            </p:nvSpPr>
            <p:spPr>
              <a:xfrm>
                <a:off x="6466784" y="2211711"/>
                <a:ext cx="468474" cy="288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rPr>
                  <a:t>1-Y</a:t>
                </a:r>
                <a:endParaRPr lang="en-US" sz="800" baseline="-25000" dirty="0">
                  <a:solidFill>
                    <a:schemeClr val="tx1"/>
                  </a:solidFill>
                </a:endParaRPr>
              </a:p>
            </p:txBody>
          </p:sp>
        </p:grpSp>
      </p:grpSp>
    </p:spTree>
    <p:extLst>
      <p:ext uri="{BB962C8B-B14F-4D97-AF65-F5344CB8AC3E}">
        <p14:creationId xmlns:p14="http://schemas.microsoft.com/office/powerpoint/2010/main" val="4640941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131"/>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1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4">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2">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2">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74">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2">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74">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0675" y="38604"/>
            <a:ext cx="8763812" cy="44491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smtClean="0"/>
              <a:t>Novelty</a:t>
            </a:r>
            <a:endParaRPr lang="en-US" sz="2400" b="1" dirty="0">
              <a:latin typeface="Trebuchet MS" pitchFamily="34" charset="0"/>
            </a:endParaRPr>
          </a:p>
        </p:txBody>
      </p:sp>
      <p:grpSp>
        <p:nvGrpSpPr>
          <p:cNvPr id="2" name="Group 1"/>
          <p:cNvGrpSpPr>
            <a:grpSpLocks noChangeAspect="1"/>
          </p:cNvGrpSpPr>
          <p:nvPr/>
        </p:nvGrpSpPr>
        <p:grpSpPr>
          <a:xfrm>
            <a:off x="611560" y="555526"/>
            <a:ext cx="2981236" cy="1458000"/>
            <a:chOff x="4172347" y="2336286"/>
            <a:chExt cx="4971653" cy="2431428"/>
          </a:xfrm>
        </p:grpSpPr>
        <p:grpSp>
          <p:nvGrpSpPr>
            <p:cNvPr id="148" name="Group 147"/>
            <p:cNvGrpSpPr/>
            <p:nvPr/>
          </p:nvGrpSpPr>
          <p:grpSpPr>
            <a:xfrm>
              <a:off x="4947220" y="2427734"/>
              <a:ext cx="4196780" cy="2339980"/>
              <a:chOff x="2607468" y="1293748"/>
              <a:chExt cx="4196780" cy="2339980"/>
            </a:xfrm>
          </p:grpSpPr>
          <p:cxnSp>
            <p:nvCxnSpPr>
              <p:cNvPr id="19" name="Straight Arrow Connector 18"/>
              <p:cNvCxnSpPr>
                <a:stCxn id="8" idx="3"/>
                <a:endCxn id="22" idx="1"/>
              </p:cNvCxnSpPr>
              <p:nvPr/>
            </p:nvCxnSpPr>
            <p:spPr>
              <a:xfrm>
                <a:off x="2607467" y="2452886"/>
                <a:ext cx="1352745"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60212" y="2283718"/>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latin typeface="+mj-lt"/>
                  </a:rPr>
                  <a:t>C</a:t>
                </a:r>
                <a:r>
                  <a:rPr lang="en-US" sz="800" baseline="-25000" dirty="0" smtClean="0">
                    <a:solidFill>
                      <a:schemeClr val="tx1"/>
                    </a:solidFill>
                    <a:latin typeface="+mj-lt"/>
                  </a:rPr>
                  <a:t>r</a:t>
                </a:r>
                <a:endParaRPr lang="en-US" sz="800" baseline="-25000" dirty="0">
                  <a:solidFill>
                    <a:schemeClr val="tx1"/>
                  </a:solidFill>
                  <a:latin typeface="+mj-lt"/>
                </a:endParaRPr>
              </a:p>
            </p:txBody>
          </p:sp>
          <p:sp>
            <p:nvSpPr>
              <p:cNvPr id="26" name="Rectangle 25"/>
              <p:cNvSpPr/>
              <p:nvPr/>
            </p:nvSpPr>
            <p:spPr>
              <a:xfrm>
                <a:off x="3960212" y="1419622"/>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smtClean="0">
                    <a:solidFill>
                      <a:schemeClr val="tx1"/>
                    </a:solidFill>
                    <a:latin typeface="+mj-lt"/>
                  </a:rPr>
                  <a:t>C</a:t>
                </a:r>
                <a:r>
                  <a:rPr lang="en-US" sz="800" baseline="-25000" dirty="0" err="1">
                    <a:solidFill>
                      <a:schemeClr val="tx1"/>
                    </a:solidFill>
                    <a:latin typeface="+mj-lt"/>
                  </a:rPr>
                  <a:t>f</a:t>
                </a:r>
                <a:endParaRPr lang="en-US" sz="800" baseline="-25000" dirty="0">
                  <a:solidFill>
                    <a:schemeClr val="tx1"/>
                  </a:solidFill>
                  <a:latin typeface="+mj-lt"/>
                </a:endParaRPr>
              </a:p>
            </p:txBody>
          </p:sp>
          <p:sp>
            <p:nvSpPr>
              <p:cNvPr id="27" name="Rectangle 26"/>
              <p:cNvSpPr/>
              <p:nvPr/>
            </p:nvSpPr>
            <p:spPr>
              <a:xfrm>
                <a:off x="3960212" y="3219822"/>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latin typeface="+mj-lt"/>
                  </a:rPr>
                  <a:t>C</a:t>
                </a:r>
                <a:r>
                  <a:rPr lang="en-US" sz="800" baseline="-25000" dirty="0">
                    <a:solidFill>
                      <a:schemeClr val="tx1"/>
                    </a:solidFill>
                    <a:latin typeface="+mj-lt"/>
                  </a:rPr>
                  <a:t>s</a:t>
                </a:r>
              </a:p>
            </p:txBody>
          </p:sp>
          <p:cxnSp>
            <p:nvCxnSpPr>
              <p:cNvPr id="38" name="Straight Arrow Connector 37"/>
              <p:cNvCxnSpPr>
                <a:endCxn id="27" idx="1"/>
              </p:cNvCxnSpPr>
              <p:nvPr/>
            </p:nvCxnSpPr>
            <p:spPr>
              <a:xfrm rot="16200000" flipH="1">
                <a:off x="3119544" y="2548322"/>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37"/>
              <p:cNvCxnSpPr>
                <a:endCxn id="26" idx="1"/>
              </p:cNvCxnSpPr>
              <p:nvPr/>
            </p:nvCxnSpPr>
            <p:spPr>
              <a:xfrm rot="5400000" flipH="1" flipV="1">
                <a:off x="3144696" y="1684226"/>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3" name="Collate 52"/>
              <p:cNvSpPr/>
              <p:nvPr/>
            </p:nvSpPr>
            <p:spPr>
              <a:xfrm>
                <a:off x="3528164" y="13385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sp>
            <p:nvSpPr>
              <p:cNvPr id="54" name="Collate 53"/>
              <p:cNvSpPr/>
              <p:nvPr/>
            </p:nvSpPr>
            <p:spPr>
              <a:xfrm>
                <a:off x="3528164" y="3129672"/>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sp>
            <p:nvSpPr>
              <p:cNvPr id="55" name="Collate 54"/>
              <p:cNvSpPr/>
              <p:nvPr/>
            </p:nvSpPr>
            <p:spPr>
              <a:xfrm>
                <a:off x="3528164" y="2202639"/>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sp>
            <p:nvSpPr>
              <p:cNvPr id="56" name="Rectangle 55"/>
              <p:cNvSpPr/>
              <p:nvPr/>
            </p:nvSpPr>
            <p:spPr>
              <a:xfrm>
                <a:off x="3099473" y="1297310"/>
                <a:ext cx="500698"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smtClean="0">
                    <a:solidFill>
                      <a:schemeClr val="tx1"/>
                    </a:solidFill>
                    <a:latin typeface="+mj-lt"/>
                  </a:rPr>
                  <a:t>a</a:t>
                </a:r>
                <a:r>
                  <a:rPr lang="en-US" sz="800" baseline="-25000" dirty="0" err="1" smtClean="0">
                    <a:solidFill>
                      <a:schemeClr val="tx1"/>
                    </a:solidFill>
                    <a:latin typeface="+mj-lt"/>
                  </a:rPr>
                  <a:t>f</a:t>
                </a:r>
                <a:endParaRPr lang="en-US" sz="800" baseline="-25000" dirty="0">
                  <a:solidFill>
                    <a:schemeClr val="tx1"/>
                  </a:solidFill>
                  <a:latin typeface="+mj-lt"/>
                </a:endParaRPr>
              </a:p>
            </p:txBody>
          </p:sp>
          <p:sp>
            <p:nvSpPr>
              <p:cNvPr id="57" name="Rectangle 56"/>
              <p:cNvSpPr/>
              <p:nvPr/>
            </p:nvSpPr>
            <p:spPr>
              <a:xfrm>
                <a:off x="3099473" y="2139702"/>
                <a:ext cx="500698"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smtClean="0">
                    <a:solidFill>
                      <a:schemeClr val="tx1"/>
                    </a:solidFill>
                    <a:latin typeface="+mj-lt"/>
                  </a:rPr>
                  <a:t>a</a:t>
                </a:r>
                <a:r>
                  <a:rPr lang="en-US" sz="800" baseline="-25000" dirty="0" err="1" smtClean="0">
                    <a:solidFill>
                      <a:schemeClr val="tx1"/>
                    </a:solidFill>
                    <a:latin typeface="+mj-lt"/>
                  </a:rPr>
                  <a:t>r</a:t>
                </a:r>
                <a:endParaRPr lang="en-US" sz="800" baseline="-25000" dirty="0">
                  <a:solidFill>
                    <a:schemeClr val="tx1"/>
                  </a:solidFill>
                  <a:latin typeface="+mj-lt"/>
                </a:endParaRPr>
              </a:p>
            </p:txBody>
          </p:sp>
          <p:sp>
            <p:nvSpPr>
              <p:cNvPr id="58" name="Rectangle 57"/>
              <p:cNvSpPr/>
              <p:nvPr/>
            </p:nvSpPr>
            <p:spPr>
              <a:xfrm>
                <a:off x="3099473" y="3075807"/>
                <a:ext cx="4971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latin typeface="+mj-lt"/>
                  </a:rPr>
                  <a:t>a</a:t>
                </a:r>
                <a:r>
                  <a:rPr lang="en-US" sz="800" baseline="-25000" dirty="0" smtClean="0">
                    <a:solidFill>
                      <a:schemeClr val="tx1"/>
                    </a:solidFill>
                    <a:latin typeface="+mj-lt"/>
                  </a:rPr>
                  <a:t>s</a:t>
                </a:r>
                <a:endParaRPr lang="en-US" sz="800" baseline="-25000" dirty="0">
                  <a:solidFill>
                    <a:schemeClr val="tx1"/>
                  </a:solidFill>
                  <a:latin typeface="+mj-lt"/>
                </a:endParaRPr>
              </a:p>
            </p:txBody>
          </p:sp>
          <p:cxnSp>
            <p:nvCxnSpPr>
              <p:cNvPr id="59" name="Straight Arrow Connector 58"/>
              <p:cNvCxnSpPr>
                <a:stCxn id="22" idx="3"/>
                <a:endCxn id="64" idx="1"/>
              </p:cNvCxnSpPr>
              <p:nvPr/>
            </p:nvCxnSpPr>
            <p:spPr>
              <a:xfrm>
                <a:off x="4460154" y="2452886"/>
                <a:ext cx="796202"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64" name="Rectangle 63"/>
              <p:cNvSpPr/>
              <p:nvPr/>
            </p:nvSpPr>
            <p:spPr>
              <a:xfrm>
                <a:off x="5256356" y="2283718"/>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latin typeface="+mj-lt"/>
                  </a:rPr>
                  <a:t>C</a:t>
                </a:r>
                <a:r>
                  <a:rPr lang="en-US" sz="800" baseline="-25000" dirty="0" smtClean="0">
                    <a:solidFill>
                      <a:schemeClr val="tx1"/>
                    </a:solidFill>
                    <a:latin typeface="+mj-lt"/>
                  </a:rPr>
                  <a:t>lit</a:t>
                </a:r>
                <a:endParaRPr lang="en-US" sz="800" baseline="-25000" dirty="0">
                  <a:solidFill>
                    <a:schemeClr val="tx1"/>
                  </a:solidFill>
                  <a:latin typeface="+mj-lt"/>
                </a:endParaRPr>
              </a:p>
            </p:txBody>
          </p:sp>
          <p:sp>
            <p:nvSpPr>
              <p:cNvPr id="65" name="Collate 64"/>
              <p:cNvSpPr/>
              <p:nvPr/>
            </p:nvSpPr>
            <p:spPr>
              <a:xfrm>
                <a:off x="4752300" y="2202639"/>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sp>
            <p:nvSpPr>
              <p:cNvPr id="66" name="Rectangle 65"/>
              <p:cNvSpPr/>
              <p:nvPr/>
            </p:nvSpPr>
            <p:spPr>
              <a:xfrm>
                <a:off x="4300314" y="2148774"/>
                <a:ext cx="52894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latin typeface="+mj-lt"/>
                  </a:rPr>
                  <a:t>s</a:t>
                </a:r>
                <a:r>
                  <a:rPr lang="en-US" sz="800" baseline="-25000" dirty="0" err="1" smtClean="0">
                    <a:solidFill>
                      <a:schemeClr val="tx1"/>
                    </a:solidFill>
                    <a:latin typeface="+mj-lt"/>
                  </a:rPr>
                  <a:t>r</a:t>
                </a:r>
                <a:endParaRPr lang="en-US" sz="800" baseline="-25000" dirty="0">
                  <a:solidFill>
                    <a:schemeClr val="tx1"/>
                  </a:solidFill>
                  <a:latin typeface="+mj-lt"/>
                </a:endParaRPr>
              </a:p>
            </p:txBody>
          </p:sp>
          <p:cxnSp>
            <p:nvCxnSpPr>
              <p:cNvPr id="77" name="Elbow Connector 76"/>
              <p:cNvCxnSpPr>
                <a:stCxn id="26" idx="3"/>
                <a:endCxn id="64" idx="1"/>
              </p:cNvCxnSpPr>
              <p:nvPr/>
            </p:nvCxnSpPr>
            <p:spPr>
              <a:xfrm>
                <a:off x="4464268" y="1588790"/>
                <a:ext cx="792088" cy="864096"/>
              </a:xfrm>
              <a:prstGeom prst="bentConnector3">
                <a:avLst>
                  <a:gd name="adj1" fmla="val 68324"/>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80" name="Collate 79"/>
              <p:cNvSpPr/>
              <p:nvPr/>
            </p:nvSpPr>
            <p:spPr>
              <a:xfrm>
                <a:off x="4752300" y="13385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sp>
            <p:nvSpPr>
              <p:cNvPr id="81" name="Rectangle 80"/>
              <p:cNvSpPr/>
              <p:nvPr/>
            </p:nvSpPr>
            <p:spPr>
              <a:xfrm>
                <a:off x="4300314" y="1293748"/>
                <a:ext cx="520431"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smtClean="0">
                    <a:solidFill>
                      <a:schemeClr val="tx1"/>
                    </a:solidFill>
                    <a:latin typeface="+mj-lt"/>
                  </a:rPr>
                  <a:t>s</a:t>
                </a:r>
                <a:r>
                  <a:rPr lang="en-US" sz="800" baseline="-25000" dirty="0" err="1">
                    <a:solidFill>
                      <a:schemeClr val="tx1"/>
                    </a:solidFill>
                    <a:latin typeface="+mj-lt"/>
                  </a:rPr>
                  <a:t>f</a:t>
                </a:r>
                <a:endParaRPr lang="en-US" sz="800" baseline="-25000" dirty="0">
                  <a:solidFill>
                    <a:schemeClr val="tx1"/>
                  </a:solidFill>
                  <a:latin typeface="+mj-lt"/>
                </a:endParaRPr>
              </a:p>
            </p:txBody>
          </p:sp>
          <p:sp>
            <p:nvSpPr>
              <p:cNvPr id="92" name="Collate 91"/>
              <p:cNvSpPr/>
              <p:nvPr/>
            </p:nvSpPr>
            <p:spPr>
              <a:xfrm rot="5400000">
                <a:off x="6503640" y="1864246"/>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grpSp>
            <p:nvGrpSpPr>
              <p:cNvPr id="99" name="Group 98"/>
              <p:cNvGrpSpPr/>
              <p:nvPr/>
            </p:nvGrpSpPr>
            <p:grpSpPr>
              <a:xfrm>
                <a:off x="4464268" y="1347614"/>
                <a:ext cx="2237727" cy="2249830"/>
                <a:chOff x="3059832" y="1347614"/>
                <a:chExt cx="2237727" cy="2249830"/>
              </a:xfrm>
            </p:grpSpPr>
            <p:cxnSp>
              <p:nvCxnSpPr>
                <p:cNvPr id="82" name="Straight Arrow Connector 81"/>
                <p:cNvCxnSpPr>
                  <a:stCxn id="27" idx="3"/>
                </p:cNvCxnSpPr>
                <p:nvPr/>
              </p:nvCxnSpPr>
              <p:spPr>
                <a:xfrm>
                  <a:off x="3059832" y="3388990"/>
                  <a:ext cx="796202" cy="150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83" name="Rectangle 82"/>
                <p:cNvSpPr/>
                <p:nvPr/>
              </p:nvSpPr>
              <p:spPr>
                <a:xfrm>
                  <a:off x="3851920" y="3187100"/>
                  <a:ext cx="1080120" cy="41034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latin typeface="+mj-lt"/>
                    </a:rPr>
                    <a:t>C</a:t>
                  </a:r>
                  <a:r>
                    <a:rPr lang="en-US" sz="800" baseline="-25000" dirty="0" smtClean="0">
                      <a:solidFill>
                        <a:schemeClr val="tx1"/>
                      </a:solidFill>
                      <a:latin typeface="+mj-lt"/>
                    </a:rPr>
                    <a:t>SOM/CWD</a:t>
                  </a:r>
                  <a:endParaRPr lang="en-US" sz="800" baseline="-25000" dirty="0">
                    <a:solidFill>
                      <a:schemeClr val="tx1"/>
                    </a:solidFill>
                    <a:latin typeface="+mj-lt"/>
                  </a:endParaRPr>
                </a:p>
              </p:txBody>
            </p:sp>
            <p:cxnSp>
              <p:nvCxnSpPr>
                <p:cNvPr id="85" name="Straight Arrow Connector 37"/>
                <p:cNvCxnSpPr>
                  <a:stCxn id="83" idx="3"/>
                </p:cNvCxnSpPr>
                <p:nvPr/>
              </p:nvCxnSpPr>
              <p:spPr>
                <a:xfrm flipV="1">
                  <a:off x="4932040" y="1347614"/>
                  <a:ext cx="216024" cy="2044658"/>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89" name="Rectangle 88"/>
                <p:cNvSpPr/>
                <p:nvPr/>
              </p:nvSpPr>
              <p:spPr>
                <a:xfrm>
                  <a:off x="4716016" y="1707654"/>
                  <a:ext cx="581543" cy="33833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latin typeface="+mj-lt"/>
                    </a:rPr>
                    <a:t>R</a:t>
                  </a:r>
                  <a:r>
                    <a:rPr lang="en-US" sz="800" baseline="-25000" dirty="0">
                      <a:solidFill>
                        <a:schemeClr val="tx1"/>
                      </a:solidFill>
                      <a:latin typeface="+mj-lt"/>
                    </a:rPr>
                    <a:t>h</a:t>
                  </a:r>
                </a:p>
              </p:txBody>
            </p:sp>
            <p:sp>
              <p:nvSpPr>
                <p:cNvPr id="93" name="Collate 92"/>
                <p:cNvSpPr/>
                <p:nvPr/>
              </p:nvSpPr>
              <p:spPr>
                <a:xfrm rot="5400000">
                  <a:off x="4739724" y="148718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cxnSp>
              <p:nvCxnSpPr>
                <p:cNvPr id="94" name="Straight Arrow Connector 37"/>
                <p:cNvCxnSpPr>
                  <a:stCxn id="64" idx="3"/>
                </p:cNvCxnSpPr>
                <p:nvPr/>
              </p:nvCxnSpPr>
              <p:spPr>
                <a:xfrm flipV="1">
                  <a:off x="4355976" y="1347614"/>
                  <a:ext cx="432048" cy="1105272"/>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grpSp>
          <p:nvGrpSpPr>
            <p:cNvPr id="90" name="Group 89"/>
            <p:cNvGrpSpPr/>
            <p:nvPr/>
          </p:nvGrpSpPr>
          <p:grpSpPr>
            <a:xfrm>
              <a:off x="4172347" y="2336286"/>
              <a:ext cx="770384" cy="1418456"/>
              <a:chOff x="683568" y="1203598"/>
              <a:chExt cx="770384" cy="1418456"/>
            </a:xfrm>
          </p:grpSpPr>
          <p:sp>
            <p:nvSpPr>
              <p:cNvPr id="91" name="Rectangle 90"/>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latin typeface="+mj-lt"/>
                  </a:rPr>
                  <a:t>GPP</a:t>
                </a:r>
                <a:endParaRPr lang="en-US" sz="800" dirty="0">
                  <a:solidFill>
                    <a:schemeClr val="tx1"/>
                  </a:solidFill>
                  <a:latin typeface="+mj-lt"/>
                </a:endParaRPr>
              </a:p>
            </p:txBody>
          </p:sp>
          <p:cxnSp>
            <p:nvCxnSpPr>
              <p:cNvPr id="95" name="Straight Arrow Connector 94"/>
              <p:cNvCxnSpPr>
                <a:stCxn id="91"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96" name="Rectangle 95"/>
              <p:cNvSpPr/>
              <p:nvPr/>
            </p:nvSpPr>
            <p:spPr>
              <a:xfrm>
                <a:off x="683568" y="1419621"/>
                <a:ext cx="546375" cy="33833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latin typeface="+mj-lt"/>
                  </a:rPr>
                  <a:t>R</a:t>
                </a:r>
                <a:r>
                  <a:rPr lang="en-US" sz="800" baseline="-25000" dirty="0" smtClean="0">
                    <a:solidFill>
                      <a:schemeClr val="tx1"/>
                    </a:solidFill>
                    <a:latin typeface="+mj-lt"/>
                  </a:rPr>
                  <a:t>a</a:t>
                </a:r>
                <a:endParaRPr lang="en-US" sz="800" baseline="-25000" dirty="0">
                  <a:solidFill>
                    <a:schemeClr val="tx1"/>
                  </a:solidFill>
                  <a:latin typeface="+mj-lt"/>
                </a:endParaRPr>
              </a:p>
            </p:txBody>
          </p:sp>
          <p:sp>
            <p:nvSpPr>
              <p:cNvPr id="100" name="Collate 99"/>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grpSp>
      </p:grpSp>
      <p:sp>
        <p:nvSpPr>
          <p:cNvPr id="131" name="Rectangle 130"/>
          <p:cNvSpPr/>
          <p:nvPr/>
        </p:nvSpPr>
        <p:spPr>
          <a:xfrm>
            <a:off x="3995936" y="987574"/>
            <a:ext cx="792088" cy="584776"/>
          </a:xfrm>
          <a:prstGeom prst="rect">
            <a:avLst/>
          </a:prstGeom>
        </p:spPr>
        <p:txBody>
          <a:bodyPr wrap="square">
            <a:spAutoFit/>
          </a:bodyPr>
          <a:lstStyle/>
          <a:p>
            <a:r>
              <a:rPr lang="en-US" sz="3200" dirty="0" smtClean="0"/>
              <a:t>VS</a:t>
            </a:r>
          </a:p>
        </p:txBody>
      </p:sp>
      <p:sp>
        <p:nvSpPr>
          <p:cNvPr id="133" name="Rectangle 132"/>
          <p:cNvSpPr/>
          <p:nvPr/>
        </p:nvSpPr>
        <p:spPr>
          <a:xfrm>
            <a:off x="251521" y="2844681"/>
            <a:ext cx="8784976" cy="2031325"/>
          </a:xfrm>
          <a:prstGeom prst="rect">
            <a:avLst/>
          </a:prstGeom>
        </p:spPr>
        <p:txBody>
          <a:bodyPr wrap="square">
            <a:spAutoFit/>
          </a:bodyPr>
          <a:lstStyle/>
          <a:p>
            <a:pPr marL="342900" indent="-342900">
              <a:buFont typeface="+mj-lt"/>
              <a:buAutoNum type="arabicPeriod"/>
            </a:pPr>
            <a:r>
              <a:rPr lang="en-US" dirty="0" smtClean="0"/>
              <a:t>Invaluable </a:t>
            </a:r>
            <a:r>
              <a:rPr lang="en-US" dirty="0"/>
              <a:t>tool for quantifying carbon </a:t>
            </a:r>
            <a:r>
              <a:rPr lang="en-US" dirty="0" smtClean="0"/>
              <a:t>fluxes as well as infer </a:t>
            </a:r>
            <a:r>
              <a:rPr lang="en-US" dirty="0"/>
              <a:t>the rate and timing of the transfer of </a:t>
            </a:r>
            <a:r>
              <a:rPr lang="en-US" dirty="0" err="1"/>
              <a:t>photosynthate</a:t>
            </a:r>
            <a:r>
              <a:rPr lang="en-US" dirty="0"/>
              <a:t> to and from storage </a:t>
            </a:r>
            <a:endParaRPr lang="en-US" dirty="0" smtClean="0"/>
          </a:p>
          <a:p>
            <a:pPr marL="342900" indent="-342900">
              <a:buFont typeface="+mj-lt"/>
              <a:buAutoNum type="arabicPeriod"/>
            </a:pPr>
            <a:r>
              <a:rPr lang="en-US" dirty="0"/>
              <a:t>Estimate the likelihood of alternative hypotheses explaining all these carbon </a:t>
            </a:r>
            <a:r>
              <a:rPr lang="en-US" dirty="0" smtClean="0"/>
              <a:t>fluxes</a:t>
            </a:r>
          </a:p>
          <a:p>
            <a:pPr marL="342900" indent="-342900">
              <a:buFont typeface="+mj-lt"/>
              <a:buAutoNum type="arabicPeriod"/>
            </a:pPr>
            <a:r>
              <a:rPr lang="en-US" dirty="0" smtClean="0"/>
              <a:t>Belowground sink limitation affects both rates of photosynthesis and the fate of C allocation to growth, respiration and storage</a:t>
            </a:r>
          </a:p>
          <a:p>
            <a:pPr marL="342900" indent="-342900">
              <a:buFont typeface="+mj-lt"/>
              <a:buAutoNum type="arabicPeriod"/>
            </a:pPr>
            <a:r>
              <a:rPr lang="en-US" dirty="0" smtClean="0"/>
              <a:t>Theoretical </a:t>
            </a:r>
            <a:r>
              <a:rPr lang="en-US" dirty="0"/>
              <a:t>understanding </a:t>
            </a:r>
            <a:r>
              <a:rPr lang="en-US" dirty="0" smtClean="0"/>
              <a:t>of </a:t>
            </a:r>
            <a:r>
              <a:rPr lang="en-US" dirty="0"/>
              <a:t>predictive models </a:t>
            </a:r>
            <a:r>
              <a:rPr lang="en-US" dirty="0" smtClean="0"/>
              <a:t>for </a:t>
            </a:r>
            <a:r>
              <a:rPr lang="en-US" dirty="0"/>
              <a:t>growth vs. storage dynamics under alternative allocation hypotheses </a:t>
            </a:r>
            <a:endParaRPr lang="en-US" dirty="0" smtClean="0"/>
          </a:p>
        </p:txBody>
      </p:sp>
      <p:grpSp>
        <p:nvGrpSpPr>
          <p:cNvPr id="134" name="Group 133"/>
          <p:cNvGrpSpPr/>
          <p:nvPr/>
        </p:nvGrpSpPr>
        <p:grpSpPr>
          <a:xfrm>
            <a:off x="4932040" y="555526"/>
            <a:ext cx="3275856" cy="2202518"/>
            <a:chOff x="4716016" y="735718"/>
            <a:chExt cx="4427984" cy="2886422"/>
          </a:xfrm>
        </p:grpSpPr>
        <p:grpSp>
          <p:nvGrpSpPr>
            <p:cNvPr id="135" name="Group 134"/>
            <p:cNvGrpSpPr/>
            <p:nvPr/>
          </p:nvGrpSpPr>
          <p:grpSpPr>
            <a:xfrm>
              <a:off x="5328416" y="1588024"/>
              <a:ext cx="1406252" cy="507978"/>
              <a:chOff x="3995936" y="3723878"/>
              <a:chExt cx="1778496" cy="557922"/>
            </a:xfrm>
          </p:grpSpPr>
          <p:sp>
            <p:nvSpPr>
              <p:cNvPr id="175" name="Rectangle 174"/>
              <p:cNvSpPr/>
              <p:nvPr/>
            </p:nvSpPr>
            <p:spPr>
              <a:xfrm>
                <a:off x="4458759" y="3867894"/>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smtClean="0">
                    <a:solidFill>
                      <a:schemeClr val="tx1"/>
                    </a:solidFill>
                  </a:rPr>
                  <a:t>C</a:t>
                </a:r>
                <a:r>
                  <a:rPr lang="en-US" sz="800" baseline="-25000" dirty="0" err="1" smtClean="0">
                    <a:solidFill>
                      <a:schemeClr val="tx1"/>
                    </a:solidFill>
                  </a:rPr>
                  <a:t>storage</a:t>
                </a:r>
                <a:endParaRPr lang="en-US" sz="800" baseline="-25000" dirty="0">
                  <a:solidFill>
                    <a:schemeClr val="tx1"/>
                  </a:solidFill>
                </a:endParaRPr>
              </a:p>
            </p:txBody>
          </p:sp>
          <p:cxnSp>
            <p:nvCxnSpPr>
              <p:cNvPr id="176" name="Straight Arrow Connector 175"/>
              <p:cNvCxnSpPr>
                <a:stCxn id="171" idx="3"/>
                <a:endCxn id="175" idx="1"/>
              </p:cNvCxnSpPr>
              <p:nvPr/>
            </p:nvCxnSpPr>
            <p:spPr>
              <a:xfrm>
                <a:off x="3995936" y="4037062"/>
                <a:ext cx="46282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77" name="Rectangle 176"/>
              <p:cNvSpPr/>
              <p:nvPr/>
            </p:nvSpPr>
            <p:spPr>
              <a:xfrm>
                <a:off x="5364088" y="3723878"/>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rPr>
                  <a:t>k</a:t>
                </a:r>
                <a:endParaRPr lang="en-US" sz="800" baseline="-25000" dirty="0">
                  <a:solidFill>
                    <a:schemeClr val="tx1"/>
                  </a:solidFill>
                </a:endParaRPr>
              </a:p>
            </p:txBody>
          </p:sp>
          <p:sp>
            <p:nvSpPr>
              <p:cNvPr id="178" name="Collate 177"/>
              <p:cNvSpPr/>
              <p:nvPr/>
            </p:nvSpPr>
            <p:spPr>
              <a:xfrm>
                <a:off x="5652120" y="377774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grpSp>
        <p:grpSp>
          <p:nvGrpSpPr>
            <p:cNvPr id="136" name="Group 135"/>
            <p:cNvGrpSpPr/>
            <p:nvPr/>
          </p:nvGrpSpPr>
          <p:grpSpPr>
            <a:xfrm>
              <a:off x="4716016" y="735718"/>
              <a:ext cx="609141" cy="1291479"/>
              <a:chOff x="683568" y="1203598"/>
              <a:chExt cx="770384" cy="1418456"/>
            </a:xfrm>
          </p:grpSpPr>
          <p:sp>
            <p:nvSpPr>
              <p:cNvPr id="171" name="Rectangle 170"/>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rPr>
                  <a:t>GPP</a:t>
                </a:r>
                <a:endParaRPr lang="en-US" sz="800" dirty="0">
                  <a:solidFill>
                    <a:schemeClr val="tx1"/>
                  </a:solidFill>
                </a:endParaRPr>
              </a:p>
            </p:txBody>
          </p:sp>
          <p:cxnSp>
            <p:nvCxnSpPr>
              <p:cNvPr id="172" name="Straight Arrow Connector 171"/>
              <p:cNvCxnSpPr>
                <a:stCxn id="171"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73" name="Rectangle 172"/>
              <p:cNvSpPr/>
              <p:nvPr/>
            </p:nvSpPr>
            <p:spPr>
              <a:xfrm>
                <a:off x="683568" y="1419622"/>
                <a:ext cx="560989"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rPr>
                  <a:t>R</a:t>
                </a:r>
                <a:r>
                  <a:rPr lang="en-US" sz="800" baseline="-25000" dirty="0" smtClean="0">
                    <a:solidFill>
                      <a:schemeClr val="tx1"/>
                    </a:solidFill>
                  </a:rPr>
                  <a:t>a</a:t>
                </a:r>
                <a:endParaRPr lang="en-US" sz="800" baseline="-25000" dirty="0">
                  <a:solidFill>
                    <a:schemeClr val="tx1"/>
                  </a:solidFill>
                </a:endParaRPr>
              </a:p>
            </p:txBody>
          </p:sp>
          <p:sp>
            <p:nvSpPr>
              <p:cNvPr id="174" name="Collate 173"/>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grpSp>
        <p:grpSp>
          <p:nvGrpSpPr>
            <p:cNvPr id="137" name="Group 136"/>
            <p:cNvGrpSpPr/>
            <p:nvPr/>
          </p:nvGrpSpPr>
          <p:grpSpPr>
            <a:xfrm>
              <a:off x="6434544" y="1012547"/>
              <a:ext cx="2709456" cy="2609593"/>
              <a:chOff x="6434544" y="1012547"/>
              <a:chExt cx="2709456" cy="2609593"/>
            </a:xfrm>
          </p:grpSpPr>
          <p:grpSp>
            <p:nvGrpSpPr>
              <p:cNvPr id="145" name="Group 144"/>
              <p:cNvGrpSpPr/>
              <p:nvPr/>
            </p:nvGrpSpPr>
            <p:grpSpPr>
              <a:xfrm>
                <a:off x="7067017" y="1491630"/>
                <a:ext cx="2076983" cy="2130510"/>
                <a:chOff x="1134996" y="1275606"/>
                <a:chExt cx="2626774" cy="2339980"/>
              </a:xfrm>
            </p:grpSpPr>
            <p:sp>
              <p:nvSpPr>
                <p:cNvPr id="153" name="Rectangle 152"/>
                <p:cNvSpPr/>
                <p:nvPr/>
              </p:nvSpPr>
              <p:spPr>
                <a:xfrm>
                  <a:off x="196157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rPr>
                    <a:t>C</a:t>
                  </a:r>
                  <a:r>
                    <a:rPr lang="en-US" sz="800" baseline="-25000" dirty="0" smtClean="0">
                      <a:solidFill>
                        <a:schemeClr val="tx1"/>
                      </a:solidFill>
                    </a:rPr>
                    <a:t>r</a:t>
                  </a:r>
                  <a:endParaRPr lang="en-US" sz="800" baseline="-25000" dirty="0">
                    <a:solidFill>
                      <a:schemeClr val="tx1"/>
                    </a:solidFill>
                  </a:endParaRPr>
                </a:p>
              </p:txBody>
            </p:sp>
            <p:sp>
              <p:nvSpPr>
                <p:cNvPr id="154" name="Rectangle 153"/>
                <p:cNvSpPr/>
                <p:nvPr/>
              </p:nvSpPr>
              <p:spPr>
                <a:xfrm>
                  <a:off x="196157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smtClean="0">
                      <a:solidFill>
                        <a:schemeClr val="tx1"/>
                      </a:solidFill>
                    </a:rPr>
                    <a:t>C</a:t>
                  </a:r>
                  <a:r>
                    <a:rPr lang="en-US" sz="800" baseline="-25000" dirty="0" err="1">
                      <a:solidFill>
                        <a:schemeClr val="tx1"/>
                      </a:solidFill>
                    </a:rPr>
                    <a:t>f</a:t>
                  </a:r>
                  <a:endParaRPr lang="en-US" sz="800" baseline="-25000" dirty="0">
                    <a:solidFill>
                      <a:schemeClr val="tx1"/>
                    </a:solidFill>
                  </a:endParaRPr>
                </a:p>
              </p:txBody>
            </p:sp>
            <p:sp>
              <p:nvSpPr>
                <p:cNvPr id="155" name="Rectangle 154"/>
                <p:cNvSpPr/>
                <p:nvPr/>
              </p:nvSpPr>
              <p:spPr>
                <a:xfrm>
                  <a:off x="196157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rPr>
                    <a:t>C</a:t>
                  </a:r>
                  <a:r>
                    <a:rPr lang="en-US" sz="800" baseline="-25000" dirty="0">
                      <a:solidFill>
                        <a:schemeClr val="tx1"/>
                      </a:solidFill>
                    </a:rPr>
                    <a:t>s</a:t>
                  </a:r>
                </a:p>
              </p:txBody>
            </p:sp>
            <p:cxnSp>
              <p:nvCxnSpPr>
                <p:cNvPr id="159" name="Straight Arrow Connector 37"/>
                <p:cNvCxnSpPr>
                  <a:endCxn id="155" idx="1"/>
                </p:cNvCxnSpPr>
                <p:nvPr/>
              </p:nvCxnSpPr>
              <p:spPr>
                <a:xfrm rot="16200000" flipH="1">
                  <a:off x="112090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60" name="Straight Arrow Connector 37"/>
                <p:cNvCxnSpPr>
                  <a:endCxn id="154" idx="1"/>
                </p:cNvCxnSpPr>
                <p:nvPr/>
              </p:nvCxnSpPr>
              <p:spPr>
                <a:xfrm rot="5400000" flipH="1" flipV="1">
                  <a:off x="114605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61" name="Collate 160"/>
                <p:cNvSpPr/>
                <p:nvPr/>
              </p:nvSpPr>
              <p:spPr>
                <a:xfrm>
                  <a:off x="152952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sp>
              <p:nvSpPr>
                <p:cNvPr id="162" name="Collate 161"/>
                <p:cNvSpPr/>
                <p:nvPr/>
              </p:nvSpPr>
              <p:spPr>
                <a:xfrm>
                  <a:off x="152952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sp>
              <p:nvSpPr>
                <p:cNvPr id="163" name="Collate 162"/>
                <p:cNvSpPr/>
                <p:nvPr/>
              </p:nvSpPr>
              <p:spPr>
                <a:xfrm>
                  <a:off x="152952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sp>
              <p:nvSpPr>
                <p:cNvPr id="164" name="Rectangle 163"/>
                <p:cNvSpPr/>
                <p:nvPr/>
              </p:nvSpPr>
              <p:spPr>
                <a:xfrm>
                  <a:off x="1134996" y="1279168"/>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smtClean="0">
                      <a:solidFill>
                        <a:schemeClr val="tx1"/>
                      </a:solidFill>
                    </a:rPr>
                    <a:t>a</a:t>
                  </a:r>
                  <a:r>
                    <a:rPr lang="en-US" sz="800" baseline="-25000" dirty="0" err="1" smtClean="0">
                      <a:solidFill>
                        <a:schemeClr val="tx1"/>
                      </a:solidFill>
                    </a:rPr>
                    <a:t>f</a:t>
                  </a:r>
                  <a:endParaRPr lang="en-US" sz="800" baseline="-25000" dirty="0">
                    <a:solidFill>
                      <a:schemeClr val="tx1"/>
                    </a:solidFill>
                  </a:endParaRPr>
                </a:p>
              </p:txBody>
            </p:sp>
            <p:sp>
              <p:nvSpPr>
                <p:cNvPr id="165" name="Rectangle 164"/>
                <p:cNvSpPr/>
                <p:nvPr/>
              </p:nvSpPr>
              <p:spPr>
                <a:xfrm>
                  <a:off x="1134996" y="2121561"/>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smtClean="0">
                      <a:solidFill>
                        <a:schemeClr val="tx1"/>
                      </a:solidFill>
                    </a:rPr>
                    <a:t>a</a:t>
                  </a:r>
                  <a:r>
                    <a:rPr lang="en-US" sz="800" baseline="-25000" dirty="0" err="1" smtClean="0">
                      <a:solidFill>
                        <a:schemeClr val="tx1"/>
                      </a:solidFill>
                    </a:rPr>
                    <a:t>r</a:t>
                  </a:r>
                  <a:endParaRPr lang="en-US" sz="800" baseline="-25000" dirty="0">
                    <a:solidFill>
                      <a:schemeClr val="tx1"/>
                    </a:solidFill>
                  </a:endParaRPr>
                </a:p>
              </p:txBody>
            </p:sp>
            <p:sp>
              <p:nvSpPr>
                <p:cNvPr id="166" name="Rectangle 165"/>
                <p:cNvSpPr/>
                <p:nvPr/>
              </p:nvSpPr>
              <p:spPr>
                <a:xfrm>
                  <a:off x="1134996" y="3057664"/>
                  <a:ext cx="462972"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rPr>
                    <a:t>a</a:t>
                  </a:r>
                  <a:r>
                    <a:rPr lang="en-US" sz="800" baseline="-25000" dirty="0" smtClean="0">
                      <a:solidFill>
                        <a:schemeClr val="tx1"/>
                      </a:solidFill>
                    </a:rPr>
                    <a:t>s</a:t>
                  </a:r>
                  <a:endParaRPr lang="en-US" sz="800" baseline="-25000" dirty="0">
                    <a:solidFill>
                      <a:schemeClr val="tx1"/>
                    </a:solidFill>
                  </a:endParaRPr>
                </a:p>
              </p:txBody>
            </p:sp>
            <p:sp>
              <p:nvSpPr>
                <p:cNvPr id="167" name="Collate 166"/>
                <p:cNvSpPr/>
                <p:nvPr/>
              </p:nvSpPr>
              <p:spPr>
                <a:xfrm>
                  <a:off x="275365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sp>
              <p:nvSpPr>
                <p:cNvPr id="168" name="Rectangle 167"/>
                <p:cNvSpPr/>
                <p:nvPr/>
              </p:nvSpPr>
              <p:spPr>
                <a:xfrm>
                  <a:off x="2369172" y="1275606"/>
                  <a:ext cx="452931"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smtClean="0">
                      <a:solidFill>
                        <a:schemeClr val="tx1"/>
                      </a:solidFill>
                    </a:rPr>
                    <a:t>s</a:t>
                  </a:r>
                  <a:r>
                    <a:rPr lang="en-US" sz="800" baseline="-25000" dirty="0" err="1">
                      <a:solidFill>
                        <a:schemeClr val="tx1"/>
                      </a:solidFill>
                    </a:rPr>
                    <a:t>f</a:t>
                  </a:r>
                  <a:endParaRPr lang="en-US" sz="800" baseline="-25000" dirty="0">
                    <a:solidFill>
                      <a:schemeClr val="tx1"/>
                    </a:solidFill>
                  </a:endParaRPr>
                </a:p>
              </p:txBody>
            </p:sp>
            <p:sp>
              <p:nvSpPr>
                <p:cNvPr id="169" name="Rectangle 168"/>
                <p:cNvSpPr/>
                <p:nvPr/>
              </p:nvSpPr>
              <p:spPr>
                <a:xfrm>
                  <a:off x="3257714"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rPr>
                    <a:t>C</a:t>
                  </a:r>
                  <a:r>
                    <a:rPr lang="en-US" sz="800" baseline="-25000" dirty="0" smtClean="0">
                      <a:solidFill>
                        <a:schemeClr val="tx1"/>
                      </a:solidFill>
                    </a:rPr>
                    <a:t>lit</a:t>
                  </a:r>
                  <a:endParaRPr lang="en-US" sz="800" baseline="-25000" dirty="0">
                    <a:solidFill>
                      <a:schemeClr val="tx1"/>
                    </a:solidFill>
                  </a:endParaRPr>
                </a:p>
              </p:txBody>
            </p:sp>
            <p:cxnSp>
              <p:nvCxnSpPr>
                <p:cNvPr id="170" name="Straight Arrow Connector 169"/>
                <p:cNvCxnSpPr>
                  <a:stCxn id="154" idx="3"/>
                </p:cNvCxnSpPr>
                <p:nvPr/>
              </p:nvCxnSpPr>
              <p:spPr>
                <a:xfrm flipV="1">
                  <a:off x="2465626" y="1563638"/>
                  <a:ext cx="810230" cy="701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146" name="Elbow Connector 145"/>
              <p:cNvCxnSpPr>
                <a:stCxn id="175" idx="3"/>
                <a:endCxn id="153" idx="1"/>
              </p:cNvCxnSpPr>
              <p:nvPr/>
            </p:nvCxnSpPr>
            <p:spPr>
              <a:xfrm>
                <a:off x="6434544" y="1873173"/>
                <a:ext cx="1286043" cy="673832"/>
              </a:xfrm>
              <a:prstGeom prst="bentConnector3">
                <a:avLst>
                  <a:gd name="adj1" fmla="val 3424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47" name="Elbow Connector 146"/>
              <p:cNvCxnSpPr>
                <a:stCxn id="175" idx="3"/>
                <a:endCxn id="149" idx="1"/>
              </p:cNvCxnSpPr>
              <p:nvPr/>
            </p:nvCxnSpPr>
            <p:spPr>
              <a:xfrm flipV="1">
                <a:off x="6434544" y="1166572"/>
                <a:ext cx="873760" cy="706601"/>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7308304" y="1012547"/>
                <a:ext cx="740175" cy="308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smtClean="0">
                    <a:solidFill>
                      <a:schemeClr val="tx1"/>
                    </a:solidFill>
                  </a:rPr>
                  <a:t>R</a:t>
                </a:r>
                <a:r>
                  <a:rPr lang="en-US" sz="800" baseline="-25000" dirty="0" err="1" smtClean="0">
                    <a:solidFill>
                      <a:schemeClr val="tx1"/>
                    </a:solidFill>
                  </a:rPr>
                  <a:t>growth</a:t>
                </a:r>
                <a:endParaRPr lang="en-US" sz="800" baseline="-25000" dirty="0">
                  <a:solidFill>
                    <a:schemeClr val="tx1"/>
                  </a:solidFill>
                </a:endParaRPr>
              </a:p>
            </p:txBody>
          </p:sp>
          <p:sp>
            <p:nvSpPr>
              <p:cNvPr id="150" name="Rectangle 149"/>
              <p:cNvSpPr/>
              <p:nvPr/>
            </p:nvSpPr>
            <p:spPr>
              <a:xfrm>
                <a:off x="6597288" y="1125082"/>
                <a:ext cx="324458" cy="308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Y</a:t>
                </a:r>
                <a:endParaRPr lang="en-US" sz="800" baseline="-25000" dirty="0">
                  <a:solidFill>
                    <a:schemeClr val="tx1"/>
                  </a:solidFill>
                </a:endParaRPr>
              </a:p>
            </p:txBody>
          </p:sp>
          <p:sp>
            <p:nvSpPr>
              <p:cNvPr id="152" name="Rectangle 151"/>
              <p:cNvSpPr/>
              <p:nvPr/>
            </p:nvSpPr>
            <p:spPr>
              <a:xfrm>
                <a:off x="6466784" y="2211711"/>
                <a:ext cx="468474" cy="288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rPr>
                  <a:t>1-Y</a:t>
                </a:r>
                <a:endParaRPr lang="en-US" sz="800" baseline="-25000" dirty="0">
                  <a:solidFill>
                    <a:schemeClr val="tx1"/>
                  </a:solidFill>
                </a:endParaRPr>
              </a:p>
            </p:txBody>
          </p:sp>
        </p:grpSp>
      </p:grpSp>
    </p:spTree>
    <p:extLst>
      <p:ext uri="{BB962C8B-B14F-4D97-AF65-F5344CB8AC3E}">
        <p14:creationId xmlns:p14="http://schemas.microsoft.com/office/powerpoint/2010/main" val="41532637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131"/>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1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3">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3">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0675" y="38604"/>
            <a:ext cx="8763812" cy="44491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smtClean="0"/>
              <a:t>Parameter</a:t>
            </a:r>
            <a:r>
              <a:rPr lang="en-US" sz="2400" b="1" dirty="0" smtClean="0"/>
              <a:t>s</a:t>
            </a:r>
            <a:endParaRPr lang="en-US" sz="2400" b="1" dirty="0">
              <a:latin typeface="Trebuchet MS"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2285189869"/>
              </p:ext>
            </p:extLst>
          </p:nvPr>
        </p:nvGraphicFramePr>
        <p:xfrm>
          <a:off x="4514850" y="2489200"/>
          <a:ext cx="114300" cy="165100"/>
        </p:xfrm>
        <a:graphic>
          <a:graphicData uri="http://schemas.openxmlformats.org/presentationml/2006/ole">
            <mc:AlternateContent xmlns:mc="http://schemas.openxmlformats.org/markup-compatibility/2006">
              <mc:Choice xmlns:v="urn:schemas-microsoft-com:vml" Requires="v">
                <p:oleObj spid="_x0000_s11382" name="Equation" r:id="rId4" imgW="114300" imgH="165100" progId="Equation.3">
                  <p:embed/>
                </p:oleObj>
              </mc:Choice>
              <mc:Fallback>
                <p:oleObj name="Equation" r:id="rId4" imgW="114300" imgH="165100" progId="Equation.3">
                  <p:embed/>
                  <p:pic>
                    <p:nvPicPr>
                      <p:cNvPr id="0" name=""/>
                      <p:cNvPicPr/>
                      <p:nvPr/>
                    </p:nvPicPr>
                    <p:blipFill>
                      <a:blip r:embed="rId5"/>
                      <a:stretch>
                        <a:fillRect/>
                      </a:stretch>
                    </p:blipFill>
                    <p:spPr>
                      <a:xfrm>
                        <a:off x="4514850" y="2489200"/>
                        <a:ext cx="114300" cy="165100"/>
                      </a:xfrm>
                      <a:prstGeom prst="rect">
                        <a:avLst/>
                      </a:prstGeom>
                    </p:spPr>
                  </p:pic>
                </p:oleObj>
              </mc:Fallback>
            </mc:AlternateContent>
          </a:graphicData>
        </a:graphic>
      </p:graphicFrame>
      <p:sp>
        <p:nvSpPr>
          <p:cNvPr id="37" name="Rectangle 36"/>
          <p:cNvSpPr/>
          <p:nvPr/>
        </p:nvSpPr>
        <p:spPr>
          <a:xfrm>
            <a:off x="27833" y="632758"/>
            <a:ext cx="4040111" cy="1938992"/>
          </a:xfrm>
          <a:prstGeom prst="rect">
            <a:avLst/>
          </a:prstGeom>
        </p:spPr>
        <p:txBody>
          <a:bodyPr wrap="square">
            <a:spAutoFit/>
          </a:bodyPr>
          <a:lstStyle/>
          <a:p>
            <a:pPr marL="285750" indent="-285750">
              <a:buFont typeface="Arial"/>
              <a:buChar char="•"/>
            </a:pPr>
            <a:r>
              <a:rPr lang="en-AU" sz="2000" dirty="0" smtClean="0"/>
              <a:t>Utilization coefficient (k)</a:t>
            </a:r>
          </a:p>
          <a:p>
            <a:pPr marL="285750" indent="-285750">
              <a:buFont typeface="Arial"/>
              <a:buChar char="•"/>
            </a:pPr>
            <a:r>
              <a:rPr lang="en-AU" sz="2000" dirty="0" smtClean="0"/>
              <a:t>Growth respiration coefficient (Y)</a:t>
            </a:r>
          </a:p>
          <a:p>
            <a:pPr marL="285750" indent="-285750">
              <a:buFont typeface="Arial"/>
              <a:buChar char="•"/>
            </a:pPr>
            <a:r>
              <a:rPr lang="en-AU" sz="2000" dirty="0" smtClean="0"/>
              <a:t>Foliage allocation fraction (</a:t>
            </a:r>
            <a:r>
              <a:rPr lang="en-AU" sz="2000" dirty="0" err="1" smtClean="0"/>
              <a:t>a</a:t>
            </a:r>
            <a:r>
              <a:rPr lang="en-AU" sz="2000" baseline="-25000" dirty="0" err="1" smtClean="0"/>
              <a:t>f</a:t>
            </a:r>
            <a:r>
              <a:rPr lang="en-AU" sz="2000" dirty="0" smtClean="0"/>
              <a:t>)</a:t>
            </a:r>
          </a:p>
          <a:p>
            <a:pPr marL="285750" indent="-285750">
              <a:buFont typeface="Arial"/>
              <a:buChar char="•"/>
            </a:pPr>
            <a:r>
              <a:rPr lang="en-AU" sz="2000" dirty="0" smtClean="0"/>
              <a:t>Root allocation fraction (</a:t>
            </a:r>
            <a:r>
              <a:rPr lang="en-AU" sz="2000" dirty="0" err="1" smtClean="0"/>
              <a:t>a</a:t>
            </a:r>
            <a:r>
              <a:rPr lang="en-AU" sz="2000" baseline="-25000" dirty="0" err="1"/>
              <a:t>r</a:t>
            </a:r>
            <a:r>
              <a:rPr lang="en-AU" sz="2000" dirty="0" smtClean="0"/>
              <a:t>)</a:t>
            </a:r>
          </a:p>
          <a:p>
            <a:pPr marL="285750" indent="-285750">
              <a:buFont typeface="Arial"/>
              <a:buChar char="•"/>
            </a:pPr>
            <a:r>
              <a:rPr lang="en-AU" sz="2000" dirty="0" smtClean="0"/>
              <a:t>Stem </a:t>
            </a:r>
            <a:r>
              <a:rPr lang="en-AU" sz="2000" dirty="0"/>
              <a:t>allocation fraction (a</a:t>
            </a:r>
            <a:r>
              <a:rPr lang="en-AU" sz="2000" baseline="-25000" dirty="0"/>
              <a:t>s</a:t>
            </a:r>
            <a:r>
              <a:rPr lang="en-AU" sz="2000" dirty="0"/>
              <a:t>)</a:t>
            </a:r>
          </a:p>
          <a:p>
            <a:pPr marL="285750" indent="-285750">
              <a:buFont typeface="Arial"/>
              <a:buChar char="•"/>
            </a:pPr>
            <a:r>
              <a:rPr lang="en-AU" sz="2000" dirty="0" smtClean="0"/>
              <a:t>Foliage turnover rate (</a:t>
            </a:r>
            <a:r>
              <a:rPr lang="en-AU" sz="2000" dirty="0" err="1" smtClean="0"/>
              <a:t>s</a:t>
            </a:r>
            <a:r>
              <a:rPr lang="en-AU" sz="2000" baseline="-25000" dirty="0" err="1" smtClean="0"/>
              <a:t>f</a:t>
            </a:r>
            <a:r>
              <a:rPr lang="en-AU" sz="2000" dirty="0" smtClean="0"/>
              <a:t>)</a:t>
            </a:r>
            <a:endParaRPr lang="en-AU" sz="2000" dirty="0"/>
          </a:p>
        </p:txBody>
      </p:sp>
      <p:grpSp>
        <p:nvGrpSpPr>
          <p:cNvPr id="55" name="Group 54"/>
          <p:cNvGrpSpPr/>
          <p:nvPr/>
        </p:nvGrpSpPr>
        <p:grpSpPr>
          <a:xfrm>
            <a:off x="4671032" y="776245"/>
            <a:ext cx="4427984" cy="2886422"/>
            <a:chOff x="4716016" y="735718"/>
            <a:chExt cx="4427984" cy="2886422"/>
          </a:xfrm>
        </p:grpSpPr>
        <p:grpSp>
          <p:nvGrpSpPr>
            <p:cNvPr id="56" name="Group 55"/>
            <p:cNvGrpSpPr/>
            <p:nvPr/>
          </p:nvGrpSpPr>
          <p:grpSpPr>
            <a:xfrm>
              <a:off x="5328416" y="1588024"/>
              <a:ext cx="1406252" cy="507978"/>
              <a:chOff x="3995936" y="3723878"/>
              <a:chExt cx="1778496" cy="557922"/>
            </a:xfrm>
          </p:grpSpPr>
          <p:sp>
            <p:nvSpPr>
              <p:cNvPr id="118" name="Rectangle 117"/>
              <p:cNvSpPr/>
              <p:nvPr/>
            </p:nvSpPr>
            <p:spPr>
              <a:xfrm>
                <a:off x="4458759" y="3867894"/>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C</a:t>
                </a:r>
                <a:r>
                  <a:rPr lang="en-US" sz="1600" baseline="-25000" dirty="0" err="1" smtClean="0">
                    <a:solidFill>
                      <a:schemeClr val="tx1"/>
                    </a:solidFill>
                  </a:rPr>
                  <a:t>storage</a:t>
                </a:r>
                <a:endParaRPr lang="en-US" sz="1600" baseline="-25000" dirty="0">
                  <a:solidFill>
                    <a:schemeClr val="tx1"/>
                  </a:solidFill>
                </a:endParaRPr>
              </a:p>
            </p:txBody>
          </p:sp>
          <p:cxnSp>
            <p:nvCxnSpPr>
              <p:cNvPr id="119" name="Straight Arrow Connector 118"/>
              <p:cNvCxnSpPr>
                <a:stCxn id="114" idx="3"/>
                <a:endCxn id="118" idx="1"/>
              </p:cNvCxnSpPr>
              <p:nvPr/>
            </p:nvCxnSpPr>
            <p:spPr>
              <a:xfrm>
                <a:off x="3995936" y="4037062"/>
                <a:ext cx="46282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20" name="Rectangle 119"/>
              <p:cNvSpPr/>
              <p:nvPr/>
            </p:nvSpPr>
            <p:spPr>
              <a:xfrm>
                <a:off x="5364088" y="3723878"/>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k</a:t>
                </a:r>
                <a:endParaRPr lang="en-US" sz="1600" baseline="-25000" dirty="0">
                  <a:solidFill>
                    <a:schemeClr val="tx1"/>
                  </a:solidFill>
                </a:endParaRPr>
              </a:p>
            </p:txBody>
          </p:sp>
          <p:sp>
            <p:nvSpPr>
              <p:cNvPr id="121" name="Collate 120"/>
              <p:cNvSpPr/>
              <p:nvPr/>
            </p:nvSpPr>
            <p:spPr>
              <a:xfrm>
                <a:off x="5652120" y="377774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pSp>
          <p:nvGrpSpPr>
            <p:cNvPr id="57" name="Group 56"/>
            <p:cNvGrpSpPr/>
            <p:nvPr/>
          </p:nvGrpSpPr>
          <p:grpSpPr>
            <a:xfrm>
              <a:off x="4716016" y="735718"/>
              <a:ext cx="609141" cy="1291479"/>
              <a:chOff x="683568" y="1203598"/>
              <a:chExt cx="770384" cy="1418456"/>
            </a:xfrm>
          </p:grpSpPr>
          <p:sp>
            <p:nvSpPr>
              <p:cNvPr id="114" name="Rectangle 113"/>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GPP</a:t>
                </a:r>
                <a:endParaRPr lang="en-US" sz="1600" dirty="0">
                  <a:solidFill>
                    <a:schemeClr val="tx1"/>
                  </a:solidFill>
                </a:endParaRPr>
              </a:p>
            </p:txBody>
          </p:sp>
          <p:cxnSp>
            <p:nvCxnSpPr>
              <p:cNvPr id="115" name="Straight Arrow Connector 114"/>
              <p:cNvCxnSpPr>
                <a:stCxn id="114"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16" name="Rectangle 115"/>
              <p:cNvSpPr/>
              <p:nvPr/>
            </p:nvSpPr>
            <p:spPr>
              <a:xfrm>
                <a:off x="683568" y="1419622"/>
                <a:ext cx="560989"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R</a:t>
                </a:r>
                <a:r>
                  <a:rPr lang="en-US" sz="1600" baseline="-25000" dirty="0" smtClean="0">
                    <a:solidFill>
                      <a:schemeClr val="tx1"/>
                    </a:solidFill>
                  </a:rPr>
                  <a:t>a</a:t>
                </a:r>
                <a:endParaRPr lang="en-US" sz="1600" baseline="-25000" dirty="0">
                  <a:solidFill>
                    <a:schemeClr val="tx1"/>
                  </a:solidFill>
                </a:endParaRPr>
              </a:p>
            </p:txBody>
          </p:sp>
          <p:sp>
            <p:nvSpPr>
              <p:cNvPr id="117" name="Collate 116"/>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pSp>
          <p:nvGrpSpPr>
            <p:cNvPr id="58" name="Group 57"/>
            <p:cNvGrpSpPr/>
            <p:nvPr/>
          </p:nvGrpSpPr>
          <p:grpSpPr>
            <a:xfrm>
              <a:off x="6434544" y="1012547"/>
              <a:ext cx="2709456" cy="2609593"/>
              <a:chOff x="6434544" y="1012547"/>
              <a:chExt cx="2709456" cy="2609593"/>
            </a:xfrm>
          </p:grpSpPr>
          <p:grpSp>
            <p:nvGrpSpPr>
              <p:cNvPr id="59" name="Group 58"/>
              <p:cNvGrpSpPr/>
              <p:nvPr/>
            </p:nvGrpSpPr>
            <p:grpSpPr>
              <a:xfrm>
                <a:off x="7067017" y="1491630"/>
                <a:ext cx="2076983" cy="2130510"/>
                <a:chOff x="1134996" y="1275606"/>
                <a:chExt cx="2626774" cy="2339980"/>
              </a:xfrm>
            </p:grpSpPr>
            <p:sp>
              <p:nvSpPr>
                <p:cNvPr id="65" name="Rectangle 64"/>
                <p:cNvSpPr/>
                <p:nvPr/>
              </p:nvSpPr>
              <p:spPr>
                <a:xfrm>
                  <a:off x="196157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C</a:t>
                  </a:r>
                  <a:r>
                    <a:rPr lang="en-US" sz="1600" baseline="-25000" dirty="0" smtClean="0">
                      <a:solidFill>
                        <a:schemeClr val="tx1"/>
                      </a:solidFill>
                    </a:rPr>
                    <a:t>r</a:t>
                  </a:r>
                  <a:endParaRPr lang="en-US" sz="1600" baseline="-25000" dirty="0">
                    <a:solidFill>
                      <a:schemeClr val="tx1"/>
                    </a:solidFill>
                  </a:endParaRPr>
                </a:p>
              </p:txBody>
            </p:sp>
            <p:sp>
              <p:nvSpPr>
                <p:cNvPr id="66" name="Rectangle 65"/>
                <p:cNvSpPr/>
                <p:nvPr/>
              </p:nvSpPr>
              <p:spPr>
                <a:xfrm>
                  <a:off x="196157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C</a:t>
                  </a:r>
                  <a:r>
                    <a:rPr lang="en-US" sz="1600" baseline="-25000" dirty="0" err="1">
                      <a:solidFill>
                        <a:schemeClr val="tx1"/>
                      </a:solidFill>
                    </a:rPr>
                    <a:t>f</a:t>
                  </a:r>
                  <a:endParaRPr lang="en-US" sz="1600" baseline="-25000" dirty="0">
                    <a:solidFill>
                      <a:schemeClr val="tx1"/>
                    </a:solidFill>
                  </a:endParaRPr>
                </a:p>
              </p:txBody>
            </p:sp>
            <p:sp>
              <p:nvSpPr>
                <p:cNvPr id="67" name="Rectangle 66"/>
                <p:cNvSpPr/>
                <p:nvPr/>
              </p:nvSpPr>
              <p:spPr>
                <a:xfrm>
                  <a:off x="196157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C</a:t>
                  </a:r>
                  <a:r>
                    <a:rPr lang="en-US" sz="1600" baseline="-25000" dirty="0">
                      <a:solidFill>
                        <a:schemeClr val="tx1"/>
                      </a:solidFill>
                    </a:rPr>
                    <a:t>s</a:t>
                  </a:r>
                </a:p>
              </p:txBody>
            </p:sp>
            <p:cxnSp>
              <p:nvCxnSpPr>
                <p:cNvPr id="68" name="Straight Arrow Connector 37"/>
                <p:cNvCxnSpPr>
                  <a:endCxn id="67" idx="1"/>
                </p:cNvCxnSpPr>
                <p:nvPr/>
              </p:nvCxnSpPr>
              <p:spPr>
                <a:xfrm rot="16200000" flipH="1">
                  <a:off x="112090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37"/>
                <p:cNvCxnSpPr>
                  <a:endCxn id="66" idx="1"/>
                </p:cNvCxnSpPr>
                <p:nvPr/>
              </p:nvCxnSpPr>
              <p:spPr>
                <a:xfrm rot="5400000" flipH="1" flipV="1">
                  <a:off x="114605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70" name="Collate 69"/>
                <p:cNvSpPr/>
                <p:nvPr/>
              </p:nvSpPr>
              <p:spPr>
                <a:xfrm>
                  <a:off x="152952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05" name="Collate 104"/>
                <p:cNvSpPr/>
                <p:nvPr/>
              </p:nvSpPr>
              <p:spPr>
                <a:xfrm>
                  <a:off x="152952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06" name="Collate 105"/>
                <p:cNvSpPr/>
                <p:nvPr/>
              </p:nvSpPr>
              <p:spPr>
                <a:xfrm>
                  <a:off x="152952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07" name="Rectangle 106"/>
                <p:cNvSpPr/>
                <p:nvPr/>
              </p:nvSpPr>
              <p:spPr>
                <a:xfrm>
                  <a:off x="1134996" y="1279168"/>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a</a:t>
                  </a:r>
                  <a:r>
                    <a:rPr lang="en-US" sz="1600" baseline="-25000" dirty="0" err="1" smtClean="0">
                      <a:solidFill>
                        <a:schemeClr val="tx1"/>
                      </a:solidFill>
                    </a:rPr>
                    <a:t>f</a:t>
                  </a:r>
                  <a:endParaRPr lang="en-US" sz="1600" baseline="-25000" dirty="0">
                    <a:solidFill>
                      <a:schemeClr val="tx1"/>
                    </a:solidFill>
                  </a:endParaRPr>
                </a:p>
              </p:txBody>
            </p:sp>
            <p:sp>
              <p:nvSpPr>
                <p:cNvPr id="108" name="Rectangle 107"/>
                <p:cNvSpPr/>
                <p:nvPr/>
              </p:nvSpPr>
              <p:spPr>
                <a:xfrm>
                  <a:off x="1134996" y="2121561"/>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a</a:t>
                  </a:r>
                  <a:r>
                    <a:rPr lang="en-US" sz="1600" baseline="-25000" dirty="0" err="1" smtClean="0">
                      <a:solidFill>
                        <a:schemeClr val="tx1"/>
                      </a:solidFill>
                    </a:rPr>
                    <a:t>r</a:t>
                  </a:r>
                  <a:endParaRPr lang="en-US" sz="1600" baseline="-25000" dirty="0">
                    <a:solidFill>
                      <a:schemeClr val="tx1"/>
                    </a:solidFill>
                  </a:endParaRPr>
                </a:p>
              </p:txBody>
            </p:sp>
            <p:sp>
              <p:nvSpPr>
                <p:cNvPr id="109" name="Rectangle 108"/>
                <p:cNvSpPr/>
                <p:nvPr/>
              </p:nvSpPr>
              <p:spPr>
                <a:xfrm>
                  <a:off x="1134996" y="3057664"/>
                  <a:ext cx="462972"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a</a:t>
                  </a:r>
                  <a:r>
                    <a:rPr lang="en-US" sz="1600" baseline="-25000" dirty="0" smtClean="0">
                      <a:solidFill>
                        <a:schemeClr val="tx1"/>
                      </a:solidFill>
                    </a:rPr>
                    <a:t>s</a:t>
                  </a:r>
                  <a:endParaRPr lang="en-US" sz="1600" baseline="-25000" dirty="0">
                    <a:solidFill>
                      <a:schemeClr val="tx1"/>
                    </a:solidFill>
                  </a:endParaRPr>
                </a:p>
              </p:txBody>
            </p:sp>
            <p:sp>
              <p:nvSpPr>
                <p:cNvPr id="110" name="Collate 109"/>
                <p:cNvSpPr/>
                <p:nvPr/>
              </p:nvSpPr>
              <p:spPr>
                <a:xfrm>
                  <a:off x="275365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11" name="Rectangle 110"/>
                <p:cNvSpPr/>
                <p:nvPr/>
              </p:nvSpPr>
              <p:spPr>
                <a:xfrm>
                  <a:off x="2369172" y="1275606"/>
                  <a:ext cx="452931"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s</a:t>
                  </a:r>
                  <a:r>
                    <a:rPr lang="en-US" sz="1600" baseline="-25000" dirty="0" err="1">
                      <a:solidFill>
                        <a:schemeClr val="tx1"/>
                      </a:solidFill>
                    </a:rPr>
                    <a:t>f</a:t>
                  </a:r>
                  <a:endParaRPr lang="en-US" sz="1600" baseline="-25000" dirty="0">
                    <a:solidFill>
                      <a:schemeClr val="tx1"/>
                    </a:solidFill>
                  </a:endParaRPr>
                </a:p>
              </p:txBody>
            </p:sp>
            <p:sp>
              <p:nvSpPr>
                <p:cNvPr id="112" name="Rectangle 111"/>
                <p:cNvSpPr/>
                <p:nvPr/>
              </p:nvSpPr>
              <p:spPr>
                <a:xfrm>
                  <a:off x="3257714"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C</a:t>
                  </a:r>
                  <a:r>
                    <a:rPr lang="en-US" sz="1600" baseline="-25000" dirty="0" smtClean="0">
                      <a:solidFill>
                        <a:schemeClr val="tx1"/>
                      </a:solidFill>
                    </a:rPr>
                    <a:t>lit</a:t>
                  </a:r>
                  <a:endParaRPr lang="en-US" sz="1600" baseline="-25000" dirty="0">
                    <a:solidFill>
                      <a:schemeClr val="tx1"/>
                    </a:solidFill>
                  </a:endParaRPr>
                </a:p>
              </p:txBody>
            </p:sp>
            <p:cxnSp>
              <p:nvCxnSpPr>
                <p:cNvPr id="113" name="Straight Arrow Connector 112"/>
                <p:cNvCxnSpPr>
                  <a:stCxn id="66" idx="3"/>
                </p:cNvCxnSpPr>
                <p:nvPr/>
              </p:nvCxnSpPr>
              <p:spPr>
                <a:xfrm flipV="1">
                  <a:off x="2465626" y="1563638"/>
                  <a:ext cx="810230" cy="701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60" name="Elbow Connector 59"/>
              <p:cNvCxnSpPr>
                <a:stCxn id="118" idx="3"/>
                <a:endCxn id="65" idx="1"/>
              </p:cNvCxnSpPr>
              <p:nvPr/>
            </p:nvCxnSpPr>
            <p:spPr>
              <a:xfrm>
                <a:off x="6434544" y="1873173"/>
                <a:ext cx="1286043" cy="673832"/>
              </a:xfrm>
              <a:prstGeom prst="bentConnector3">
                <a:avLst>
                  <a:gd name="adj1" fmla="val 3424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61" name="Elbow Connector 60"/>
              <p:cNvCxnSpPr>
                <a:stCxn id="118" idx="3"/>
                <a:endCxn id="62" idx="1"/>
              </p:cNvCxnSpPr>
              <p:nvPr/>
            </p:nvCxnSpPr>
            <p:spPr>
              <a:xfrm flipV="1">
                <a:off x="6434544" y="1166572"/>
                <a:ext cx="873760" cy="706601"/>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7308304" y="1012547"/>
                <a:ext cx="740175" cy="308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R</a:t>
                </a:r>
                <a:r>
                  <a:rPr lang="en-US" sz="1600" baseline="-25000" dirty="0" err="1" smtClean="0">
                    <a:solidFill>
                      <a:schemeClr val="tx1"/>
                    </a:solidFill>
                  </a:rPr>
                  <a:t>growth</a:t>
                </a:r>
                <a:endParaRPr lang="en-US" sz="1600" baseline="-25000" dirty="0">
                  <a:solidFill>
                    <a:schemeClr val="tx1"/>
                  </a:solidFill>
                </a:endParaRPr>
              </a:p>
            </p:txBody>
          </p:sp>
          <p:sp>
            <p:nvSpPr>
              <p:cNvPr id="63" name="Rectangle 62"/>
              <p:cNvSpPr/>
              <p:nvPr/>
            </p:nvSpPr>
            <p:spPr>
              <a:xfrm>
                <a:off x="6597288" y="1125082"/>
                <a:ext cx="324458" cy="308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Y</a:t>
                </a:r>
                <a:endParaRPr lang="en-US" sz="1600" baseline="-25000" dirty="0">
                  <a:solidFill>
                    <a:schemeClr val="tx1"/>
                  </a:solidFill>
                </a:endParaRPr>
              </a:p>
            </p:txBody>
          </p:sp>
          <p:sp>
            <p:nvSpPr>
              <p:cNvPr id="64" name="Rectangle 63"/>
              <p:cNvSpPr/>
              <p:nvPr/>
            </p:nvSpPr>
            <p:spPr>
              <a:xfrm>
                <a:off x="6466784" y="2211711"/>
                <a:ext cx="468474" cy="288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1-Y</a:t>
                </a:r>
                <a:endParaRPr lang="en-US" sz="1600" baseline="-25000" dirty="0">
                  <a:solidFill>
                    <a:schemeClr val="tx1"/>
                  </a:solidFill>
                </a:endParaRPr>
              </a:p>
            </p:txBody>
          </p:sp>
        </p:grpSp>
      </p:grpSp>
      <p:sp>
        <p:nvSpPr>
          <p:cNvPr id="71" name="Donut 70"/>
          <p:cNvSpPr/>
          <p:nvPr/>
        </p:nvSpPr>
        <p:spPr>
          <a:xfrm>
            <a:off x="6457720" y="1046073"/>
            <a:ext cx="518735" cy="504056"/>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cap="all" dirty="0">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
        <p:nvSpPr>
          <p:cNvPr id="72" name="Donut 71"/>
          <p:cNvSpPr/>
          <p:nvPr/>
        </p:nvSpPr>
        <p:spPr>
          <a:xfrm>
            <a:off x="6300192" y="1563638"/>
            <a:ext cx="518735" cy="504056"/>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cap="all" dirty="0">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
        <p:nvSpPr>
          <p:cNvPr id="73" name="Donut 72"/>
          <p:cNvSpPr/>
          <p:nvPr/>
        </p:nvSpPr>
        <p:spPr>
          <a:xfrm>
            <a:off x="6948264" y="1464612"/>
            <a:ext cx="518735" cy="504056"/>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cap="all" dirty="0">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
        <p:nvSpPr>
          <p:cNvPr id="74" name="Donut 73"/>
          <p:cNvSpPr/>
          <p:nvPr/>
        </p:nvSpPr>
        <p:spPr>
          <a:xfrm>
            <a:off x="6948264" y="2211710"/>
            <a:ext cx="518735" cy="504056"/>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cap="all" dirty="0">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
        <p:nvSpPr>
          <p:cNvPr id="75" name="Donut 74"/>
          <p:cNvSpPr/>
          <p:nvPr/>
        </p:nvSpPr>
        <p:spPr>
          <a:xfrm>
            <a:off x="6948264" y="3075806"/>
            <a:ext cx="518735" cy="504056"/>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cap="all" dirty="0">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
        <p:nvSpPr>
          <p:cNvPr id="76" name="Donut 75"/>
          <p:cNvSpPr/>
          <p:nvPr/>
        </p:nvSpPr>
        <p:spPr>
          <a:xfrm>
            <a:off x="7929352" y="1464612"/>
            <a:ext cx="518735" cy="504056"/>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cap="all" dirty="0">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grpSp>
        <p:nvGrpSpPr>
          <p:cNvPr id="44" name="Group 43"/>
          <p:cNvGrpSpPr/>
          <p:nvPr/>
        </p:nvGrpSpPr>
        <p:grpSpPr>
          <a:xfrm>
            <a:off x="2195736" y="3507854"/>
            <a:ext cx="4248472" cy="1418456"/>
            <a:chOff x="3491880" y="2931790"/>
            <a:chExt cx="5112568" cy="1922512"/>
          </a:xfrm>
        </p:grpSpPr>
        <p:cxnSp>
          <p:nvCxnSpPr>
            <p:cNvPr id="45" name="Straight Arrow Connector 44"/>
            <p:cNvCxnSpPr>
              <a:stCxn id="49" idx="3"/>
              <a:endCxn id="54" idx="2"/>
            </p:cNvCxnSpPr>
            <p:nvPr/>
          </p:nvCxnSpPr>
          <p:spPr>
            <a:xfrm flipV="1">
              <a:off x="5004048" y="3686391"/>
              <a:ext cx="504056" cy="148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54" idx="6"/>
              <a:endCxn id="50" idx="1"/>
            </p:cNvCxnSpPr>
            <p:nvPr/>
          </p:nvCxnSpPr>
          <p:spPr>
            <a:xfrm>
              <a:off x="6660232" y="3686391"/>
              <a:ext cx="539552" cy="148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7" name="Rectangle 46"/>
            <p:cNvSpPr/>
            <p:nvPr/>
          </p:nvSpPr>
          <p:spPr>
            <a:xfrm>
              <a:off x="3779912" y="2931790"/>
              <a:ext cx="93610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Input</a:t>
              </a:r>
              <a:endParaRPr lang="en-US" sz="1600" baseline="-25000" dirty="0">
                <a:solidFill>
                  <a:schemeClr val="tx1"/>
                </a:solidFill>
              </a:endParaRPr>
            </a:p>
          </p:txBody>
        </p:sp>
        <p:sp>
          <p:nvSpPr>
            <p:cNvPr id="48" name="Rectangle 47"/>
            <p:cNvSpPr/>
            <p:nvPr/>
          </p:nvSpPr>
          <p:spPr>
            <a:xfrm>
              <a:off x="7380312" y="2931790"/>
              <a:ext cx="93610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Output</a:t>
              </a:r>
              <a:endParaRPr lang="en-US" sz="1600" baseline="-25000" dirty="0">
                <a:solidFill>
                  <a:schemeClr val="tx1"/>
                </a:solidFill>
              </a:endParaRPr>
            </a:p>
          </p:txBody>
        </p:sp>
        <p:sp>
          <p:nvSpPr>
            <p:cNvPr id="49" name="Rectangle 48"/>
            <p:cNvSpPr/>
            <p:nvPr/>
          </p:nvSpPr>
          <p:spPr>
            <a:xfrm>
              <a:off x="3491880" y="3291830"/>
              <a:ext cx="1512168" cy="79208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Measurements</a:t>
              </a:r>
            </a:p>
            <a:p>
              <a:pPr algn="ctr"/>
              <a:r>
                <a:rPr lang="en-US" sz="1200" dirty="0" smtClean="0">
                  <a:solidFill>
                    <a:schemeClr val="tx1"/>
                  </a:solidFill>
                </a:rPr>
                <a:t>State variables</a:t>
              </a:r>
            </a:p>
            <a:p>
              <a:pPr algn="ctr"/>
              <a:r>
                <a:rPr lang="en-US" sz="1200" dirty="0" smtClean="0">
                  <a:solidFill>
                    <a:schemeClr val="tx1"/>
                  </a:solidFill>
                </a:rPr>
                <a:t>Parameters</a:t>
              </a:r>
              <a:endParaRPr lang="en-US" sz="1200" dirty="0">
                <a:solidFill>
                  <a:schemeClr val="tx1"/>
                </a:solidFill>
              </a:endParaRPr>
            </a:p>
          </p:txBody>
        </p:sp>
        <p:sp>
          <p:nvSpPr>
            <p:cNvPr id="50" name="Rectangle 49"/>
            <p:cNvSpPr/>
            <p:nvPr/>
          </p:nvSpPr>
          <p:spPr>
            <a:xfrm>
              <a:off x="7199784" y="3291830"/>
              <a:ext cx="1404664" cy="79208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Predictions</a:t>
              </a:r>
            </a:p>
            <a:p>
              <a:pPr algn="ctr"/>
              <a:r>
                <a:rPr lang="en-US" sz="1200" dirty="0" smtClean="0">
                  <a:solidFill>
                    <a:schemeClr val="tx1"/>
                  </a:solidFill>
                </a:rPr>
                <a:t>Updated state variables</a:t>
              </a:r>
            </a:p>
          </p:txBody>
        </p:sp>
        <p:grpSp>
          <p:nvGrpSpPr>
            <p:cNvPr id="51" name="Group 50"/>
            <p:cNvGrpSpPr/>
            <p:nvPr/>
          </p:nvGrpSpPr>
          <p:grpSpPr>
            <a:xfrm>
              <a:off x="5508104" y="3402859"/>
              <a:ext cx="1152128" cy="567063"/>
              <a:chOff x="936104" y="144015"/>
              <a:chExt cx="693081" cy="567063"/>
            </a:xfrm>
          </p:grpSpPr>
          <p:sp>
            <p:nvSpPr>
              <p:cNvPr id="54" name="Oval 53"/>
              <p:cNvSpPr/>
              <p:nvPr/>
            </p:nvSpPr>
            <p:spPr>
              <a:xfrm>
                <a:off x="936104" y="144015"/>
                <a:ext cx="693081" cy="567063"/>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7" name="Oval 4"/>
              <p:cNvSpPr/>
              <p:nvPr/>
            </p:nvSpPr>
            <p:spPr>
              <a:xfrm>
                <a:off x="1037603" y="227059"/>
                <a:ext cx="490083" cy="4009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600" kern="1200" dirty="0" smtClean="0">
                    <a:solidFill>
                      <a:schemeClr val="tx1"/>
                    </a:solidFill>
                  </a:rPr>
                  <a:t>Model</a:t>
                </a:r>
                <a:endParaRPr lang="en-US" sz="1600" kern="1200" baseline="-25000" dirty="0"/>
              </a:p>
            </p:txBody>
          </p:sp>
        </p:grpSp>
        <p:sp>
          <p:nvSpPr>
            <p:cNvPr id="52" name="Rectangle 51"/>
            <p:cNvSpPr/>
            <p:nvPr/>
          </p:nvSpPr>
          <p:spPr>
            <a:xfrm>
              <a:off x="5076056" y="4515966"/>
              <a:ext cx="2088232"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Data Assimilation</a:t>
              </a:r>
              <a:endParaRPr lang="en-US" sz="1600" baseline="-25000" dirty="0">
                <a:solidFill>
                  <a:schemeClr val="tx1"/>
                </a:solidFill>
              </a:endParaRPr>
            </a:p>
          </p:txBody>
        </p:sp>
        <p:cxnSp>
          <p:nvCxnSpPr>
            <p:cNvPr id="53" name="Curved Connector 52"/>
            <p:cNvCxnSpPr>
              <a:stCxn id="49" idx="2"/>
              <a:endCxn id="50" idx="2"/>
            </p:cNvCxnSpPr>
            <p:nvPr/>
          </p:nvCxnSpPr>
          <p:spPr>
            <a:xfrm rot="16200000" flipH="1">
              <a:off x="6075040" y="2256842"/>
              <a:ext cx="12700" cy="3654152"/>
            </a:xfrm>
            <a:prstGeom prst="curvedConnector3">
              <a:avLst>
                <a:gd name="adj1" fmla="val 7172449"/>
              </a:avLst>
            </a:prstGeom>
            <a:ln>
              <a:solidFill>
                <a:schemeClr val="tx1"/>
              </a:solidFill>
              <a:headEnd type="arrow"/>
              <a:tailEnd type="arrow"/>
            </a:ln>
          </p:spPr>
          <p:style>
            <a:lnRef idx="2">
              <a:schemeClr val="dk1"/>
            </a:lnRef>
            <a:fillRef idx="0">
              <a:schemeClr val="dk1"/>
            </a:fillRef>
            <a:effectRef idx="1">
              <a:schemeClr val="dk1"/>
            </a:effectRef>
            <a:fontRef idx="minor">
              <a:schemeClr val="tx1"/>
            </a:fontRef>
          </p:style>
        </p:cxnSp>
      </p:grpSp>
      <p:sp>
        <p:nvSpPr>
          <p:cNvPr id="78" name="Rectangle 77"/>
          <p:cNvSpPr/>
          <p:nvPr/>
        </p:nvSpPr>
        <p:spPr>
          <a:xfrm>
            <a:off x="3779912" y="3363838"/>
            <a:ext cx="1152128" cy="72119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79" name="Rectangle 78"/>
          <p:cNvSpPr/>
          <p:nvPr/>
        </p:nvSpPr>
        <p:spPr>
          <a:xfrm>
            <a:off x="1547664" y="3579862"/>
            <a:ext cx="1152128" cy="72119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0" name="Donut 79"/>
          <p:cNvSpPr/>
          <p:nvPr/>
        </p:nvSpPr>
        <p:spPr>
          <a:xfrm>
            <a:off x="2351092" y="4045927"/>
            <a:ext cx="936104" cy="432048"/>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cap="all" dirty="0">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31100013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xEl>
                                              <p:pRg st="0" end="0"/>
                                            </p:txEl>
                                          </p:spTgt>
                                        </p:tgtEl>
                                        <p:attrNameLst>
                                          <p:attrName>style.visibility</p:attrName>
                                        </p:attrNameLst>
                                      </p:cBhvr>
                                      <p:to>
                                        <p:strVal val="visible"/>
                                      </p:to>
                                    </p:set>
                                  </p:childTnLst>
                                </p:cTn>
                              </p:par>
                              <p:par>
                                <p:cTn id="25" presetID="1" presetClass="entr" presetSubtype="0" fill="hold" grpId="0" nodeType="withEffect">
                                  <p:stCondLst>
                                    <p:cond delay="1000"/>
                                  </p:stCondLst>
                                  <p:childTnLst>
                                    <p:set>
                                      <p:cBhvr>
                                        <p:cTn id="26" dur="1" fill="hold">
                                          <p:stCondLst>
                                            <p:cond delay="0"/>
                                          </p:stCondLst>
                                        </p:cTn>
                                        <p:tgtEl>
                                          <p:spTgt spid="7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xEl>
                                              <p:pRg st="1" end="1"/>
                                            </p:txEl>
                                          </p:spTgt>
                                        </p:tgtEl>
                                        <p:attrNameLst>
                                          <p:attrName>style.visibility</p:attrName>
                                        </p:attrNameLst>
                                      </p:cBhvr>
                                      <p:to>
                                        <p:strVal val="visible"/>
                                      </p:to>
                                    </p:set>
                                  </p:childTnLst>
                                </p:cTn>
                              </p:par>
                              <p:par>
                                <p:cTn id="31" presetID="1" presetClass="entr" presetSubtype="0" fill="hold" grpId="0" nodeType="withEffect">
                                  <p:stCondLst>
                                    <p:cond delay="1000"/>
                                  </p:stCondLst>
                                  <p:childTnLst>
                                    <p:set>
                                      <p:cBhvr>
                                        <p:cTn id="32" dur="1" fill="hold">
                                          <p:stCondLst>
                                            <p:cond delay="0"/>
                                          </p:stCondLst>
                                        </p:cTn>
                                        <p:tgtEl>
                                          <p:spTgt spid="7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7">
                                            <p:txEl>
                                              <p:pRg st="2" end="2"/>
                                            </p:txEl>
                                          </p:spTgt>
                                        </p:tgtEl>
                                        <p:attrNameLst>
                                          <p:attrName>style.visibility</p:attrName>
                                        </p:attrNameLst>
                                      </p:cBhvr>
                                      <p:to>
                                        <p:strVal val="visible"/>
                                      </p:to>
                                    </p:set>
                                  </p:childTnLst>
                                </p:cTn>
                              </p:par>
                              <p:par>
                                <p:cTn id="37" presetID="1" presetClass="entr" presetSubtype="0" fill="hold" grpId="0" nodeType="withEffect">
                                  <p:stCondLst>
                                    <p:cond delay="1000"/>
                                  </p:stCondLst>
                                  <p:childTnLst>
                                    <p:set>
                                      <p:cBhvr>
                                        <p:cTn id="38" dur="1" fill="hold">
                                          <p:stCondLst>
                                            <p:cond delay="0"/>
                                          </p:stCondLst>
                                        </p:cTn>
                                        <p:tgtEl>
                                          <p:spTgt spid="7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
                                            <p:txEl>
                                              <p:pRg st="3" end="3"/>
                                            </p:txEl>
                                          </p:spTgt>
                                        </p:tgtEl>
                                        <p:attrNameLst>
                                          <p:attrName>style.visibility</p:attrName>
                                        </p:attrNameLst>
                                      </p:cBhvr>
                                      <p:to>
                                        <p:strVal val="visible"/>
                                      </p:to>
                                    </p:set>
                                  </p:childTnLst>
                                </p:cTn>
                              </p:par>
                              <p:par>
                                <p:cTn id="43" presetID="1" presetClass="entr" presetSubtype="0" fill="hold" grpId="0" nodeType="withEffect">
                                  <p:stCondLst>
                                    <p:cond delay="1000"/>
                                  </p:stCondLst>
                                  <p:childTnLst>
                                    <p:set>
                                      <p:cBhvr>
                                        <p:cTn id="44" dur="1" fill="hold">
                                          <p:stCondLst>
                                            <p:cond delay="0"/>
                                          </p:stCondLst>
                                        </p:cTn>
                                        <p:tgtEl>
                                          <p:spTgt spid="7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7">
                                            <p:txEl>
                                              <p:pRg st="4" end="4"/>
                                            </p:txEl>
                                          </p:spTgt>
                                        </p:tgtEl>
                                        <p:attrNameLst>
                                          <p:attrName>style.visibility</p:attrName>
                                        </p:attrNameLst>
                                      </p:cBhvr>
                                      <p:to>
                                        <p:strVal val="visible"/>
                                      </p:to>
                                    </p:set>
                                  </p:childTnLst>
                                </p:cTn>
                              </p:par>
                              <p:par>
                                <p:cTn id="49" presetID="1" presetClass="entr" presetSubtype="0" fill="hold" grpId="0" nodeType="withEffect">
                                  <p:stCondLst>
                                    <p:cond delay="1000"/>
                                  </p:stCondLst>
                                  <p:childTnLst>
                                    <p:set>
                                      <p:cBhvr>
                                        <p:cTn id="50" dur="1" fill="hold">
                                          <p:stCondLst>
                                            <p:cond delay="0"/>
                                          </p:stCondLst>
                                        </p:cTn>
                                        <p:tgtEl>
                                          <p:spTgt spid="7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7">
                                            <p:txEl>
                                              <p:pRg st="5" end="5"/>
                                            </p:txEl>
                                          </p:spTgt>
                                        </p:tgtEl>
                                        <p:attrNameLst>
                                          <p:attrName>style.visibility</p:attrName>
                                        </p:attrNameLst>
                                      </p:cBhvr>
                                      <p:to>
                                        <p:strVal val="visible"/>
                                      </p:to>
                                    </p:set>
                                  </p:childTnLst>
                                </p:cTn>
                              </p:par>
                              <p:par>
                                <p:cTn id="55" presetID="1" presetClass="entr" presetSubtype="0" fill="hold" grpId="0" nodeType="withEffect">
                                  <p:stCondLst>
                                    <p:cond delay="1000"/>
                                  </p:stCondLst>
                                  <p:childTnLst>
                                    <p:set>
                                      <p:cBhvr>
                                        <p:cTn id="5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2" grpId="0" animBg="1"/>
      <p:bldP spid="73" grpId="0" animBg="1"/>
      <p:bldP spid="74" grpId="0" animBg="1"/>
      <p:bldP spid="75" grpId="0" animBg="1"/>
      <p:bldP spid="76" grpId="0" animBg="1"/>
      <p:bldP spid="78" grpId="0"/>
      <p:bldP spid="79" grpId="0"/>
      <p:bldP spid="8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467773928"/>
              </p:ext>
            </p:extLst>
          </p:nvPr>
        </p:nvGraphicFramePr>
        <p:xfrm>
          <a:off x="539552" y="843558"/>
          <a:ext cx="8136904" cy="3200400"/>
        </p:xfrm>
        <a:graphic>
          <a:graphicData uri="http://schemas.openxmlformats.org/drawingml/2006/table">
            <a:tbl>
              <a:tblPr firstRow="1" bandRow="1">
                <a:tableStyleId>{5C22544A-7EE6-4342-B048-85BDC9FD1C3A}</a:tableStyleId>
              </a:tblPr>
              <a:tblGrid>
                <a:gridCol w="2034226"/>
                <a:gridCol w="2034226"/>
                <a:gridCol w="2034226"/>
                <a:gridCol w="2034226"/>
              </a:tblGrid>
              <a:tr h="370840">
                <a:tc>
                  <a:txBody>
                    <a:bodyPr/>
                    <a:lstStyle/>
                    <a:p>
                      <a:pPr algn="ctr"/>
                      <a:r>
                        <a:rPr lang="en-US" sz="2400" b="1" dirty="0" smtClean="0"/>
                        <a:t>Parameter</a:t>
                      </a:r>
                      <a:endParaRPr lang="en-US" sz="2400" b="1" dirty="0"/>
                    </a:p>
                  </a:txBody>
                  <a:tcPr/>
                </a:tc>
                <a:tc>
                  <a:txBody>
                    <a:bodyPr/>
                    <a:lstStyle/>
                    <a:p>
                      <a:pPr algn="ctr"/>
                      <a:r>
                        <a:rPr lang="en-US" sz="2400" dirty="0" smtClean="0"/>
                        <a:t>Minimum</a:t>
                      </a:r>
                      <a:endParaRPr lang="en-US" sz="2400" dirty="0"/>
                    </a:p>
                  </a:txBody>
                  <a:tcPr/>
                </a:tc>
                <a:tc>
                  <a:txBody>
                    <a:bodyPr/>
                    <a:lstStyle/>
                    <a:p>
                      <a:pPr algn="ctr"/>
                      <a:r>
                        <a:rPr lang="en-US" sz="2400" dirty="0" smtClean="0"/>
                        <a:t>Maximum</a:t>
                      </a:r>
                      <a:endParaRPr lang="en-US" sz="2400" dirty="0"/>
                    </a:p>
                  </a:txBody>
                  <a:tcPr/>
                </a:tc>
                <a:tc>
                  <a:txBody>
                    <a:bodyPr/>
                    <a:lstStyle/>
                    <a:p>
                      <a:pPr algn="ctr"/>
                      <a:r>
                        <a:rPr lang="en-US" sz="2400" dirty="0" smtClean="0"/>
                        <a:t>Starting value</a:t>
                      </a:r>
                      <a:endParaRPr lang="en-US" sz="2400" dirty="0"/>
                    </a:p>
                  </a:txBody>
                  <a:tcPr/>
                </a:tc>
              </a:tr>
              <a:tr h="370840">
                <a:tc>
                  <a:txBody>
                    <a:bodyPr/>
                    <a:lstStyle/>
                    <a:p>
                      <a:pPr algn="ctr"/>
                      <a:r>
                        <a:rPr lang="en-US" sz="2400" b="1" dirty="0" smtClean="0"/>
                        <a:t>k</a:t>
                      </a:r>
                      <a:endParaRPr lang="en-US" sz="2400" b="1" dirty="0"/>
                    </a:p>
                  </a:txBody>
                  <a:tcPr/>
                </a:tc>
                <a:tc>
                  <a:txBody>
                    <a:bodyPr/>
                    <a:lstStyle/>
                    <a:p>
                      <a:pPr algn="ctr"/>
                      <a:r>
                        <a:rPr lang="en-US" sz="2400" dirty="0" smtClean="0"/>
                        <a:t>0</a:t>
                      </a:r>
                      <a:endParaRPr lang="en-US" sz="2400" dirty="0"/>
                    </a:p>
                  </a:txBody>
                  <a:tcPr/>
                </a:tc>
                <a:tc>
                  <a:txBody>
                    <a:bodyPr/>
                    <a:lstStyle/>
                    <a:p>
                      <a:pPr algn="ctr"/>
                      <a:r>
                        <a:rPr lang="en-US" sz="2400" dirty="0" smtClean="0"/>
                        <a:t>1</a:t>
                      </a:r>
                      <a:endParaRPr lang="en-US" sz="2400" dirty="0"/>
                    </a:p>
                  </a:txBody>
                  <a:tcPr/>
                </a:tc>
                <a:tc>
                  <a:txBody>
                    <a:bodyPr/>
                    <a:lstStyle/>
                    <a:p>
                      <a:pPr algn="ctr"/>
                      <a:r>
                        <a:rPr lang="en-US" sz="2400" dirty="0" smtClean="0"/>
                        <a:t>0.45</a:t>
                      </a:r>
                      <a:endParaRPr lang="en-US" sz="2400" dirty="0"/>
                    </a:p>
                  </a:txBody>
                  <a:tcPr/>
                </a:tc>
              </a:tr>
              <a:tr h="370840">
                <a:tc>
                  <a:txBody>
                    <a:bodyPr/>
                    <a:lstStyle/>
                    <a:p>
                      <a:pPr algn="ctr"/>
                      <a:r>
                        <a:rPr lang="en-US" sz="2400" b="1" dirty="0" smtClean="0"/>
                        <a:t>Y</a:t>
                      </a:r>
                      <a:endParaRPr lang="en-US" sz="2400" b="1" dirty="0"/>
                    </a:p>
                  </a:txBody>
                  <a:tcPr/>
                </a:tc>
                <a:tc>
                  <a:txBody>
                    <a:bodyPr/>
                    <a:lstStyle/>
                    <a:p>
                      <a:pPr algn="ctr"/>
                      <a:r>
                        <a:rPr lang="en-US" sz="2400" dirty="0" smtClean="0"/>
                        <a:t>0.25</a:t>
                      </a:r>
                      <a:endParaRPr lang="en-US" sz="2400" dirty="0"/>
                    </a:p>
                  </a:txBody>
                  <a:tcPr/>
                </a:tc>
                <a:tc>
                  <a:txBody>
                    <a:bodyPr/>
                    <a:lstStyle/>
                    <a:p>
                      <a:pPr algn="ctr"/>
                      <a:r>
                        <a:rPr lang="en-US" sz="2400" dirty="0" smtClean="0"/>
                        <a:t>0.35</a:t>
                      </a:r>
                      <a:endParaRPr lang="en-US" sz="2400" dirty="0"/>
                    </a:p>
                  </a:txBody>
                  <a:tcPr/>
                </a:tc>
                <a:tc>
                  <a:txBody>
                    <a:bodyPr/>
                    <a:lstStyle/>
                    <a:p>
                      <a:pPr algn="ctr"/>
                      <a:r>
                        <a:rPr lang="en-US" sz="2400" dirty="0" smtClean="0"/>
                        <a:t>0.3</a:t>
                      </a:r>
                      <a:endParaRPr lang="en-US" sz="2400" dirty="0"/>
                    </a:p>
                  </a:txBody>
                  <a:tcPr/>
                </a:tc>
              </a:tr>
              <a:tr h="370840">
                <a:tc>
                  <a:txBody>
                    <a:bodyPr/>
                    <a:lstStyle/>
                    <a:p>
                      <a:pPr algn="ctr"/>
                      <a:r>
                        <a:rPr lang="en-US" sz="2400" b="1" dirty="0" err="1" smtClean="0"/>
                        <a:t>a</a:t>
                      </a:r>
                      <a:r>
                        <a:rPr lang="en-US" sz="2400" b="1" baseline="-25000" dirty="0" err="1" smtClean="0"/>
                        <a:t>f</a:t>
                      </a:r>
                      <a:endParaRPr lang="en-US" sz="2400" b="1" baseline="-25000" dirty="0"/>
                    </a:p>
                  </a:txBody>
                  <a:tcPr/>
                </a:tc>
                <a:tc>
                  <a:txBody>
                    <a:bodyPr/>
                    <a:lstStyle/>
                    <a:p>
                      <a:pPr algn="ctr"/>
                      <a:r>
                        <a:rPr lang="en-US" sz="2400" dirty="0" smtClean="0"/>
                        <a:t>0.1</a:t>
                      </a:r>
                      <a:endParaRPr lang="en-US" sz="2400" dirty="0"/>
                    </a:p>
                  </a:txBody>
                  <a:tcPr/>
                </a:tc>
                <a:tc>
                  <a:txBody>
                    <a:bodyPr/>
                    <a:lstStyle/>
                    <a:p>
                      <a:pPr algn="ctr"/>
                      <a:r>
                        <a:rPr lang="en-US" sz="2400" dirty="0" smtClean="0"/>
                        <a:t>0.7</a:t>
                      </a:r>
                      <a:endParaRPr lang="en-US" sz="2400" dirty="0"/>
                    </a:p>
                  </a:txBody>
                  <a:tcPr/>
                </a:tc>
                <a:tc>
                  <a:txBody>
                    <a:bodyPr/>
                    <a:lstStyle/>
                    <a:p>
                      <a:pPr algn="ctr"/>
                      <a:r>
                        <a:rPr lang="en-US" sz="2400" dirty="0" smtClean="0"/>
                        <a:t>0.4</a:t>
                      </a:r>
                      <a:endParaRPr lang="en-US" sz="2400" dirty="0"/>
                    </a:p>
                  </a:txBody>
                  <a:tcPr/>
                </a:tc>
              </a:tr>
              <a:tr h="370840">
                <a:tc>
                  <a:txBody>
                    <a:bodyPr/>
                    <a:lstStyle/>
                    <a:p>
                      <a:pPr algn="ctr"/>
                      <a:r>
                        <a:rPr lang="en-US" sz="2400" b="1" dirty="0" smtClean="0"/>
                        <a:t>a</a:t>
                      </a:r>
                      <a:r>
                        <a:rPr lang="en-US" sz="2400" b="1" baseline="-25000" dirty="0" smtClean="0"/>
                        <a:t>s</a:t>
                      </a:r>
                      <a:endParaRPr lang="en-US" sz="2400" b="1" baseline="-25000" dirty="0"/>
                    </a:p>
                  </a:txBody>
                  <a:tcPr/>
                </a:tc>
                <a:tc>
                  <a:txBody>
                    <a:bodyPr/>
                    <a:lstStyle/>
                    <a:p>
                      <a:pPr algn="ctr"/>
                      <a:r>
                        <a:rPr lang="en-US" sz="2400" dirty="0" smtClean="0"/>
                        <a:t>0.1</a:t>
                      </a:r>
                      <a:endParaRPr lang="en-US" sz="2400" dirty="0"/>
                    </a:p>
                  </a:txBody>
                  <a:tcPr/>
                </a:tc>
                <a:tc>
                  <a:txBody>
                    <a:bodyPr/>
                    <a:lstStyle/>
                    <a:p>
                      <a:pPr algn="ctr"/>
                      <a:r>
                        <a:rPr lang="en-US" sz="2400" dirty="0" smtClean="0"/>
                        <a:t>0.6</a:t>
                      </a:r>
                      <a:endParaRPr lang="en-US" sz="2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0.25</a:t>
                      </a:r>
                    </a:p>
                  </a:txBody>
                  <a:tcPr/>
                </a:tc>
              </a:tr>
              <a:tr h="370840">
                <a:tc>
                  <a:txBody>
                    <a:bodyPr/>
                    <a:lstStyle/>
                    <a:p>
                      <a:pPr algn="ctr"/>
                      <a:r>
                        <a:rPr lang="en-US" sz="2400" b="1" baseline="0" dirty="0" err="1" smtClean="0"/>
                        <a:t>s</a:t>
                      </a:r>
                      <a:r>
                        <a:rPr lang="en-US" sz="2400" b="1" baseline="-25000" dirty="0" err="1" smtClean="0"/>
                        <a:t>f</a:t>
                      </a:r>
                      <a:endParaRPr lang="en-US" sz="2400" b="1" baseline="-25000" dirty="0"/>
                    </a:p>
                  </a:txBody>
                  <a:tcPr/>
                </a:tc>
                <a:tc>
                  <a:txBody>
                    <a:bodyPr/>
                    <a:lstStyle/>
                    <a:p>
                      <a:pPr algn="ctr"/>
                      <a:r>
                        <a:rPr lang="en-US" sz="2400" dirty="0" smtClean="0"/>
                        <a:t>0</a:t>
                      </a:r>
                      <a:endParaRPr lang="en-US" sz="2400" dirty="0"/>
                    </a:p>
                  </a:txBody>
                  <a:tcPr/>
                </a:tc>
                <a:tc>
                  <a:txBody>
                    <a:bodyPr/>
                    <a:lstStyle/>
                    <a:p>
                      <a:pPr algn="ctr"/>
                      <a:r>
                        <a:rPr lang="en-US" sz="2400" dirty="0" smtClean="0"/>
                        <a:t>0.1</a:t>
                      </a:r>
                      <a:endParaRPr lang="en-US" sz="2400" dirty="0"/>
                    </a:p>
                  </a:txBody>
                  <a:tcPr/>
                </a:tc>
                <a:tc>
                  <a:txBody>
                    <a:bodyPr/>
                    <a:lstStyle/>
                    <a:p>
                      <a:pPr algn="ctr"/>
                      <a:r>
                        <a:rPr lang="en-US" sz="2400" dirty="0" smtClean="0"/>
                        <a:t>0.05</a:t>
                      </a:r>
                      <a:endParaRPr lang="en-US" sz="2400" dirty="0"/>
                    </a:p>
                  </a:txBody>
                  <a:tcPr/>
                </a:tc>
              </a:tr>
              <a:tr h="370840">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baseline="0" dirty="0" err="1" smtClean="0">
                          <a:solidFill>
                            <a:srgbClr val="0000FF"/>
                          </a:solidFill>
                        </a:rPr>
                        <a:t>a</a:t>
                      </a:r>
                      <a:r>
                        <a:rPr lang="en-US" sz="2400" b="1" baseline="-25000" dirty="0" err="1" smtClean="0">
                          <a:solidFill>
                            <a:srgbClr val="0000FF"/>
                          </a:solidFill>
                        </a:rPr>
                        <a:t>r</a:t>
                      </a:r>
                      <a:r>
                        <a:rPr lang="en-US" sz="2400" b="1" baseline="-25000" dirty="0" smtClean="0">
                          <a:solidFill>
                            <a:srgbClr val="0000FF"/>
                          </a:solidFill>
                        </a:rPr>
                        <a:t> </a:t>
                      </a:r>
                      <a:r>
                        <a:rPr lang="en-US" sz="2400" b="1" baseline="0" dirty="0" smtClean="0">
                          <a:solidFill>
                            <a:srgbClr val="0000FF"/>
                          </a:solidFill>
                        </a:rPr>
                        <a:t>= 1 - (</a:t>
                      </a:r>
                      <a:r>
                        <a:rPr lang="en-US" sz="2400" b="1" dirty="0" err="1" smtClean="0">
                          <a:solidFill>
                            <a:srgbClr val="0000FF"/>
                          </a:solidFill>
                        </a:rPr>
                        <a:t>a</a:t>
                      </a:r>
                      <a:r>
                        <a:rPr lang="en-US" sz="2400" b="1" baseline="-25000" dirty="0" err="1" smtClean="0">
                          <a:solidFill>
                            <a:srgbClr val="0000FF"/>
                          </a:solidFill>
                        </a:rPr>
                        <a:t>f</a:t>
                      </a:r>
                      <a:r>
                        <a:rPr lang="en-US" sz="2400" b="1" baseline="-25000" dirty="0" smtClean="0">
                          <a:solidFill>
                            <a:srgbClr val="0000FF"/>
                          </a:solidFill>
                        </a:rPr>
                        <a:t>  </a:t>
                      </a:r>
                      <a:r>
                        <a:rPr lang="en-US" sz="2400" b="1" baseline="0" dirty="0" smtClean="0">
                          <a:solidFill>
                            <a:srgbClr val="0000FF"/>
                          </a:solidFill>
                        </a:rPr>
                        <a:t>+</a:t>
                      </a:r>
                      <a:r>
                        <a:rPr lang="en-US" sz="2400" b="1" baseline="-25000" dirty="0" smtClean="0">
                          <a:solidFill>
                            <a:srgbClr val="0000FF"/>
                          </a:solidFill>
                        </a:rPr>
                        <a:t> </a:t>
                      </a:r>
                      <a:r>
                        <a:rPr lang="en-US" sz="2400" b="1" dirty="0" smtClean="0">
                          <a:solidFill>
                            <a:srgbClr val="0000FF"/>
                          </a:solidFill>
                        </a:rPr>
                        <a:t>a</a:t>
                      </a:r>
                      <a:r>
                        <a:rPr lang="en-US" sz="2400" b="1" baseline="-25000" dirty="0" smtClean="0">
                          <a:solidFill>
                            <a:srgbClr val="0000FF"/>
                          </a:solidFill>
                        </a:rPr>
                        <a:t>s</a:t>
                      </a:r>
                      <a:r>
                        <a:rPr lang="en-US" sz="2400" b="1" baseline="0" dirty="0" smtClean="0">
                          <a:solidFill>
                            <a:srgbClr val="0000FF"/>
                          </a:solidFill>
                        </a:rPr>
                        <a:t>), check on 0 &lt; </a:t>
                      </a:r>
                      <a:r>
                        <a:rPr lang="en-US" sz="2400" b="1" baseline="0" dirty="0" err="1" smtClean="0">
                          <a:solidFill>
                            <a:srgbClr val="0000FF"/>
                          </a:solidFill>
                        </a:rPr>
                        <a:t>a</a:t>
                      </a:r>
                      <a:r>
                        <a:rPr lang="en-US" sz="2400" b="1" baseline="-25000" dirty="0" err="1" smtClean="0">
                          <a:solidFill>
                            <a:srgbClr val="0000FF"/>
                          </a:solidFill>
                        </a:rPr>
                        <a:t>r</a:t>
                      </a:r>
                      <a:r>
                        <a:rPr lang="en-US" sz="2400" b="1" baseline="-25000" dirty="0" smtClean="0">
                          <a:solidFill>
                            <a:srgbClr val="0000FF"/>
                          </a:solidFill>
                        </a:rPr>
                        <a:t> </a:t>
                      </a:r>
                      <a:r>
                        <a:rPr lang="en-US" sz="2400" b="1" baseline="0" dirty="0" smtClean="0">
                          <a:solidFill>
                            <a:srgbClr val="0000FF"/>
                          </a:solidFill>
                        </a:rPr>
                        <a:t>&lt; 1.0</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bl>
          </a:graphicData>
        </a:graphic>
      </p:graphicFrame>
      <p:sp>
        <p:nvSpPr>
          <p:cNvPr id="4" name="Text Placeholder 1"/>
          <p:cNvSpPr txBox="1">
            <a:spLocks/>
          </p:cNvSpPr>
          <p:nvPr/>
        </p:nvSpPr>
        <p:spPr>
          <a:xfrm>
            <a:off x="200675" y="38604"/>
            <a:ext cx="8763812" cy="44491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smtClean="0"/>
              <a:t>Initial Parameter</a:t>
            </a:r>
            <a:r>
              <a:rPr lang="en-US" sz="2400" b="1" dirty="0"/>
              <a:t> </a:t>
            </a:r>
            <a:r>
              <a:rPr lang="en-US" sz="2400" b="1" dirty="0" smtClean="0"/>
              <a:t>settings</a:t>
            </a:r>
            <a:endParaRPr lang="en-US" sz="2400" b="1" dirty="0">
              <a:latin typeface="Trebuchet MS"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052326319"/>
              </p:ext>
            </p:extLst>
          </p:nvPr>
        </p:nvGraphicFramePr>
        <p:xfrm>
          <a:off x="4514850" y="2489200"/>
          <a:ext cx="114300" cy="165100"/>
        </p:xfrm>
        <a:graphic>
          <a:graphicData uri="http://schemas.openxmlformats.org/presentationml/2006/ole">
            <mc:AlternateContent xmlns:mc="http://schemas.openxmlformats.org/markup-compatibility/2006">
              <mc:Choice xmlns:v="urn:schemas-microsoft-com:vml" Requires="v">
                <p:oleObj spid="_x0000_s14428" name="Equation" r:id="rId4" imgW="114300" imgH="165100" progId="Equation.3">
                  <p:embed/>
                </p:oleObj>
              </mc:Choice>
              <mc:Fallback>
                <p:oleObj name="Equation" r:id="rId4" imgW="114300" imgH="165100" progId="Equation.3">
                  <p:embed/>
                  <p:pic>
                    <p:nvPicPr>
                      <p:cNvPr id="0" name=""/>
                      <p:cNvPicPr/>
                      <p:nvPr/>
                    </p:nvPicPr>
                    <p:blipFill>
                      <a:blip r:embed="rId5"/>
                      <a:stretch>
                        <a:fillRect/>
                      </a:stretch>
                    </p:blipFill>
                    <p:spPr>
                      <a:xfrm>
                        <a:off x="4514850" y="2489200"/>
                        <a:ext cx="114300" cy="165100"/>
                      </a:xfrm>
                      <a:prstGeom prst="rect">
                        <a:avLst/>
                      </a:prstGeom>
                    </p:spPr>
                  </p:pic>
                </p:oleObj>
              </mc:Fallback>
            </mc:AlternateContent>
          </a:graphicData>
        </a:graphic>
      </p:graphicFrame>
    </p:spTree>
    <p:extLst>
      <p:ext uri="{BB962C8B-B14F-4D97-AF65-F5344CB8AC3E}">
        <p14:creationId xmlns:p14="http://schemas.microsoft.com/office/powerpoint/2010/main" val="42407085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0675" y="38604"/>
            <a:ext cx="8763812" cy="44491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smtClean="0"/>
              <a:t>Initial carbon pools</a:t>
            </a:r>
            <a:endParaRPr lang="en-US" sz="2400" b="1" dirty="0">
              <a:latin typeface="Trebuchet MS" pitchFamily="34" charset="0"/>
            </a:endParaRPr>
          </a:p>
        </p:txBody>
      </p:sp>
      <p:grpSp>
        <p:nvGrpSpPr>
          <p:cNvPr id="147" name="Group 146"/>
          <p:cNvGrpSpPr/>
          <p:nvPr/>
        </p:nvGrpSpPr>
        <p:grpSpPr>
          <a:xfrm>
            <a:off x="3015911" y="506293"/>
            <a:ext cx="5732553" cy="3073569"/>
            <a:chOff x="368505" y="1203598"/>
            <a:chExt cx="5732553" cy="3073569"/>
          </a:xfrm>
        </p:grpSpPr>
        <p:grpSp>
          <p:nvGrpSpPr>
            <p:cNvPr id="148" name="Group 147"/>
            <p:cNvGrpSpPr/>
            <p:nvPr/>
          </p:nvGrpSpPr>
          <p:grpSpPr>
            <a:xfrm>
              <a:off x="368505" y="1203598"/>
              <a:ext cx="770384" cy="1418456"/>
              <a:chOff x="683568" y="1203598"/>
              <a:chExt cx="770384" cy="1418456"/>
            </a:xfrm>
          </p:grpSpPr>
          <p:sp>
            <p:nvSpPr>
              <p:cNvPr id="178" name="Rectangle 177"/>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GPP</a:t>
                </a:r>
                <a:endParaRPr lang="en-US" sz="2000" dirty="0">
                  <a:solidFill>
                    <a:schemeClr val="tx1"/>
                  </a:solidFill>
                </a:endParaRPr>
              </a:p>
            </p:txBody>
          </p:sp>
          <p:cxnSp>
            <p:nvCxnSpPr>
              <p:cNvPr id="179" name="Straight Arrow Connector 178"/>
              <p:cNvCxnSpPr>
                <a:stCxn id="178"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80" name="Rectangle 179"/>
              <p:cNvSpPr/>
              <p:nvPr/>
            </p:nvSpPr>
            <p:spPr>
              <a:xfrm>
                <a:off x="683568" y="1419622"/>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R</a:t>
                </a:r>
                <a:r>
                  <a:rPr lang="en-US" sz="2000" baseline="-25000" dirty="0" smtClean="0">
                    <a:solidFill>
                      <a:schemeClr val="tx1"/>
                    </a:solidFill>
                  </a:rPr>
                  <a:t>a</a:t>
                </a:r>
                <a:endParaRPr lang="en-US" sz="2000" baseline="-25000" dirty="0">
                  <a:solidFill>
                    <a:schemeClr val="tx1"/>
                  </a:solidFill>
                </a:endParaRPr>
              </a:p>
            </p:txBody>
          </p:sp>
          <p:sp>
            <p:nvSpPr>
              <p:cNvPr id="181" name="Collate 180"/>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149" name="Group 148"/>
            <p:cNvGrpSpPr/>
            <p:nvPr/>
          </p:nvGrpSpPr>
          <p:grpSpPr>
            <a:xfrm>
              <a:off x="3563888" y="1937187"/>
              <a:ext cx="2537170" cy="2339980"/>
              <a:chOff x="1224600" y="1275606"/>
              <a:chExt cx="2537170" cy="2339980"/>
            </a:xfrm>
          </p:grpSpPr>
          <p:sp>
            <p:nvSpPr>
              <p:cNvPr id="162" name="Rectangle 161"/>
              <p:cNvSpPr/>
              <p:nvPr/>
            </p:nvSpPr>
            <p:spPr>
              <a:xfrm>
                <a:off x="196157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C</a:t>
                </a:r>
                <a:r>
                  <a:rPr lang="en-US" sz="2000" baseline="-25000" dirty="0" smtClean="0">
                    <a:solidFill>
                      <a:schemeClr val="tx1"/>
                    </a:solidFill>
                  </a:rPr>
                  <a:t>r</a:t>
                </a:r>
                <a:endParaRPr lang="en-US" sz="2000" baseline="-25000" dirty="0">
                  <a:solidFill>
                    <a:schemeClr val="tx1"/>
                  </a:solidFill>
                </a:endParaRPr>
              </a:p>
            </p:txBody>
          </p:sp>
          <p:sp>
            <p:nvSpPr>
              <p:cNvPr id="163" name="Rectangle 162"/>
              <p:cNvSpPr/>
              <p:nvPr/>
            </p:nvSpPr>
            <p:spPr>
              <a:xfrm>
                <a:off x="196157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smtClean="0">
                    <a:solidFill>
                      <a:schemeClr val="tx1"/>
                    </a:solidFill>
                  </a:rPr>
                  <a:t>C</a:t>
                </a:r>
                <a:r>
                  <a:rPr lang="en-US" sz="2000" baseline="-25000" dirty="0" err="1">
                    <a:solidFill>
                      <a:schemeClr val="tx1"/>
                    </a:solidFill>
                  </a:rPr>
                  <a:t>f</a:t>
                </a:r>
                <a:endParaRPr lang="en-US" sz="2000" baseline="-25000" dirty="0">
                  <a:solidFill>
                    <a:schemeClr val="tx1"/>
                  </a:solidFill>
                </a:endParaRPr>
              </a:p>
            </p:txBody>
          </p:sp>
          <p:sp>
            <p:nvSpPr>
              <p:cNvPr id="164" name="Rectangle 163"/>
              <p:cNvSpPr/>
              <p:nvPr/>
            </p:nvSpPr>
            <p:spPr>
              <a:xfrm>
                <a:off x="196157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C</a:t>
                </a:r>
                <a:r>
                  <a:rPr lang="en-US" sz="2000" baseline="-25000" dirty="0">
                    <a:solidFill>
                      <a:schemeClr val="tx1"/>
                    </a:solidFill>
                  </a:rPr>
                  <a:t>s</a:t>
                </a:r>
              </a:p>
            </p:txBody>
          </p:sp>
          <p:cxnSp>
            <p:nvCxnSpPr>
              <p:cNvPr id="165" name="Straight Arrow Connector 37"/>
              <p:cNvCxnSpPr>
                <a:endCxn id="164" idx="1"/>
              </p:cNvCxnSpPr>
              <p:nvPr/>
            </p:nvCxnSpPr>
            <p:spPr>
              <a:xfrm rot="16200000" flipH="1">
                <a:off x="112090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66" name="Straight Arrow Connector 37"/>
              <p:cNvCxnSpPr>
                <a:endCxn id="163" idx="1"/>
              </p:cNvCxnSpPr>
              <p:nvPr/>
            </p:nvCxnSpPr>
            <p:spPr>
              <a:xfrm rot="5400000" flipH="1" flipV="1">
                <a:off x="114605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67" name="Collate 166"/>
              <p:cNvSpPr/>
              <p:nvPr/>
            </p:nvSpPr>
            <p:spPr>
              <a:xfrm>
                <a:off x="152952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8" name="Collate 167"/>
              <p:cNvSpPr/>
              <p:nvPr/>
            </p:nvSpPr>
            <p:spPr>
              <a:xfrm>
                <a:off x="152952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9" name="Collate 168"/>
              <p:cNvSpPr/>
              <p:nvPr/>
            </p:nvSpPr>
            <p:spPr>
              <a:xfrm>
                <a:off x="152952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0" name="Rectangle 169"/>
              <p:cNvSpPr/>
              <p:nvPr/>
            </p:nvSpPr>
            <p:spPr>
              <a:xfrm>
                <a:off x="1263194" y="1279168"/>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rPr>
                  <a:t>a</a:t>
                </a:r>
                <a:r>
                  <a:rPr lang="en-US" sz="1400" baseline="-25000" dirty="0" err="1" smtClean="0">
                    <a:solidFill>
                      <a:schemeClr val="tx1"/>
                    </a:solidFill>
                  </a:rPr>
                  <a:t>f</a:t>
                </a:r>
                <a:endParaRPr lang="en-US" sz="1400" baseline="-25000" dirty="0">
                  <a:solidFill>
                    <a:schemeClr val="tx1"/>
                  </a:solidFill>
                </a:endParaRPr>
              </a:p>
            </p:txBody>
          </p:sp>
          <p:sp>
            <p:nvSpPr>
              <p:cNvPr id="171" name="Rectangle 170"/>
              <p:cNvSpPr/>
              <p:nvPr/>
            </p:nvSpPr>
            <p:spPr>
              <a:xfrm>
                <a:off x="1263194" y="2121560"/>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rPr>
                  <a:t>a</a:t>
                </a:r>
                <a:r>
                  <a:rPr lang="en-US" sz="1400" baseline="-25000" dirty="0" err="1" smtClean="0">
                    <a:solidFill>
                      <a:schemeClr val="tx1"/>
                    </a:solidFill>
                  </a:rPr>
                  <a:t>r</a:t>
                </a:r>
                <a:endParaRPr lang="en-US" sz="1400" baseline="-25000" dirty="0">
                  <a:solidFill>
                    <a:schemeClr val="tx1"/>
                  </a:solidFill>
                </a:endParaRPr>
              </a:p>
            </p:txBody>
          </p:sp>
          <p:sp>
            <p:nvSpPr>
              <p:cNvPr id="172" name="Rectangle 171"/>
              <p:cNvSpPr/>
              <p:nvPr/>
            </p:nvSpPr>
            <p:spPr>
              <a:xfrm>
                <a:off x="1259632" y="3057664"/>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a</a:t>
                </a:r>
                <a:r>
                  <a:rPr lang="en-US" sz="1400" baseline="-25000" dirty="0" smtClean="0">
                    <a:solidFill>
                      <a:schemeClr val="tx1"/>
                    </a:solidFill>
                  </a:rPr>
                  <a:t>s</a:t>
                </a:r>
                <a:endParaRPr lang="en-US" sz="1400" baseline="-25000" dirty="0">
                  <a:solidFill>
                    <a:schemeClr val="tx1"/>
                  </a:solidFill>
                </a:endParaRPr>
              </a:p>
            </p:txBody>
          </p:sp>
          <p:sp>
            <p:nvSpPr>
              <p:cNvPr id="173" name="Collate 172"/>
              <p:cNvSpPr/>
              <p:nvPr/>
            </p:nvSpPr>
            <p:spPr>
              <a:xfrm>
                <a:off x="275365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4" name="Rectangle 173"/>
              <p:cNvSpPr/>
              <p:nvPr/>
            </p:nvSpPr>
            <p:spPr>
              <a:xfrm>
                <a:off x="2483768" y="1275606"/>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rPr>
                  <a:t>s</a:t>
                </a:r>
                <a:r>
                  <a:rPr lang="en-US" sz="1400" baseline="-25000" dirty="0" err="1">
                    <a:solidFill>
                      <a:schemeClr val="tx1"/>
                    </a:solidFill>
                  </a:rPr>
                  <a:t>f</a:t>
                </a:r>
                <a:endParaRPr lang="en-US" sz="1400" baseline="-25000" dirty="0">
                  <a:solidFill>
                    <a:schemeClr val="tx1"/>
                  </a:solidFill>
                </a:endParaRPr>
              </a:p>
            </p:txBody>
          </p:sp>
          <p:cxnSp>
            <p:nvCxnSpPr>
              <p:cNvPr id="175" name="Straight Arrow Connector 174"/>
              <p:cNvCxnSpPr/>
              <p:nvPr/>
            </p:nvCxnSpPr>
            <p:spPr>
              <a:xfrm>
                <a:off x="1224600" y="2445876"/>
                <a:ext cx="741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76" name="Rectangle 175"/>
              <p:cNvSpPr/>
              <p:nvPr/>
            </p:nvSpPr>
            <p:spPr>
              <a:xfrm>
                <a:off x="3257714"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C</a:t>
                </a:r>
                <a:r>
                  <a:rPr lang="en-US" sz="2000" baseline="-25000" dirty="0" smtClean="0">
                    <a:solidFill>
                      <a:schemeClr val="tx1"/>
                    </a:solidFill>
                  </a:rPr>
                  <a:t>lit</a:t>
                </a:r>
                <a:endParaRPr lang="en-US" sz="2000" baseline="-25000" dirty="0">
                  <a:solidFill>
                    <a:schemeClr val="tx1"/>
                  </a:solidFill>
                </a:endParaRPr>
              </a:p>
            </p:txBody>
          </p:sp>
          <p:cxnSp>
            <p:nvCxnSpPr>
              <p:cNvPr id="177" name="Straight Arrow Connector 176"/>
              <p:cNvCxnSpPr>
                <a:stCxn id="163" idx="3"/>
              </p:cNvCxnSpPr>
              <p:nvPr/>
            </p:nvCxnSpPr>
            <p:spPr>
              <a:xfrm flipV="1">
                <a:off x="2465626" y="1563638"/>
                <a:ext cx="810230" cy="701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150" name="Group 149"/>
            <p:cNvGrpSpPr/>
            <p:nvPr/>
          </p:nvGrpSpPr>
          <p:grpSpPr>
            <a:xfrm>
              <a:off x="1142640" y="1577147"/>
              <a:ext cx="3486143" cy="1534458"/>
              <a:chOff x="395536" y="1491630"/>
              <a:chExt cx="3486143" cy="1534458"/>
            </a:xfrm>
          </p:grpSpPr>
          <p:grpSp>
            <p:nvGrpSpPr>
              <p:cNvPr id="151" name="Group 150"/>
              <p:cNvGrpSpPr/>
              <p:nvPr/>
            </p:nvGrpSpPr>
            <p:grpSpPr>
              <a:xfrm>
                <a:off x="395536" y="2063231"/>
                <a:ext cx="1778496" cy="557922"/>
                <a:chOff x="3995936" y="3723878"/>
                <a:chExt cx="1778496" cy="557922"/>
              </a:xfrm>
            </p:grpSpPr>
            <p:sp>
              <p:nvSpPr>
                <p:cNvPr id="158" name="Rectangle 157"/>
                <p:cNvSpPr/>
                <p:nvPr/>
              </p:nvSpPr>
              <p:spPr>
                <a:xfrm>
                  <a:off x="4458759" y="3867894"/>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smtClean="0">
                      <a:solidFill>
                        <a:schemeClr val="tx1"/>
                      </a:solidFill>
                    </a:rPr>
                    <a:t>C</a:t>
                  </a:r>
                  <a:r>
                    <a:rPr lang="en-US" sz="2000" baseline="-25000" dirty="0" err="1" smtClean="0">
                      <a:solidFill>
                        <a:schemeClr val="tx1"/>
                      </a:solidFill>
                    </a:rPr>
                    <a:t>storage</a:t>
                  </a:r>
                  <a:endParaRPr lang="en-US" sz="2000" baseline="-25000" dirty="0">
                    <a:solidFill>
                      <a:schemeClr val="tx1"/>
                    </a:solidFill>
                  </a:endParaRPr>
                </a:p>
              </p:txBody>
            </p:sp>
            <p:cxnSp>
              <p:nvCxnSpPr>
                <p:cNvPr id="159" name="Straight Arrow Connector 158"/>
                <p:cNvCxnSpPr>
                  <a:endCxn id="158" idx="1"/>
                </p:cNvCxnSpPr>
                <p:nvPr/>
              </p:nvCxnSpPr>
              <p:spPr>
                <a:xfrm>
                  <a:off x="3995936" y="4037062"/>
                  <a:ext cx="46282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60" name="Rectangle 159"/>
                <p:cNvSpPr/>
                <p:nvPr/>
              </p:nvSpPr>
              <p:spPr>
                <a:xfrm>
                  <a:off x="5364088" y="3723878"/>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k</a:t>
                  </a:r>
                  <a:endParaRPr lang="en-US" sz="2000" baseline="-25000" dirty="0">
                    <a:solidFill>
                      <a:schemeClr val="tx1"/>
                    </a:solidFill>
                  </a:endParaRPr>
                </a:p>
              </p:txBody>
            </p:sp>
            <p:sp>
              <p:nvSpPr>
                <p:cNvPr id="161" name="Collate 160"/>
                <p:cNvSpPr/>
                <p:nvPr/>
              </p:nvSpPr>
              <p:spPr>
                <a:xfrm>
                  <a:off x="5652120" y="377774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152" name="Group 151"/>
              <p:cNvGrpSpPr/>
              <p:nvPr/>
            </p:nvGrpSpPr>
            <p:grpSpPr>
              <a:xfrm>
                <a:off x="1794463" y="1491630"/>
                <a:ext cx="2087216" cy="1534458"/>
                <a:chOff x="5889255" y="1053074"/>
                <a:chExt cx="2087216" cy="1534458"/>
              </a:xfrm>
            </p:grpSpPr>
            <p:cxnSp>
              <p:nvCxnSpPr>
                <p:cNvPr id="153" name="Elbow Connector 152"/>
                <p:cNvCxnSpPr>
                  <a:stCxn id="158" idx="3"/>
                </p:cNvCxnSpPr>
                <p:nvPr/>
              </p:nvCxnSpPr>
              <p:spPr>
                <a:xfrm>
                  <a:off x="5889255" y="1937859"/>
                  <a:ext cx="1759324" cy="649673"/>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4" name="Elbow Connector 153"/>
                <p:cNvCxnSpPr>
                  <a:stCxn id="158" idx="3"/>
                  <a:endCxn id="155" idx="1"/>
                </p:cNvCxnSpPr>
                <p:nvPr/>
              </p:nvCxnSpPr>
              <p:spPr>
                <a:xfrm flipV="1">
                  <a:off x="5889255" y="1207099"/>
                  <a:ext cx="1347041" cy="730760"/>
                </a:xfrm>
                <a:prstGeom prst="bentConnector3">
                  <a:avLst>
                    <a:gd name="adj1" fmla="val 65046"/>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55" name="Rectangle 154"/>
                <p:cNvSpPr/>
                <p:nvPr/>
              </p:nvSpPr>
              <p:spPr>
                <a:xfrm>
                  <a:off x="7236296" y="1053074"/>
                  <a:ext cx="740175" cy="308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R</a:t>
                  </a:r>
                  <a:r>
                    <a:rPr lang="en-US" sz="1600" baseline="-25000" dirty="0" err="1" smtClean="0">
                      <a:solidFill>
                        <a:schemeClr val="tx1"/>
                      </a:solidFill>
                    </a:rPr>
                    <a:t>growth</a:t>
                  </a:r>
                  <a:endParaRPr lang="en-US" sz="1600" baseline="-25000" dirty="0">
                    <a:solidFill>
                      <a:schemeClr val="tx1"/>
                    </a:solidFill>
                  </a:endParaRPr>
                </a:p>
              </p:txBody>
            </p:sp>
            <p:sp>
              <p:nvSpPr>
                <p:cNvPr id="156" name="Rectangle 155"/>
                <p:cNvSpPr/>
                <p:nvPr/>
              </p:nvSpPr>
              <p:spPr>
                <a:xfrm>
                  <a:off x="6525280" y="1165609"/>
                  <a:ext cx="324458" cy="308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Y</a:t>
                  </a:r>
                  <a:endParaRPr lang="en-US" sz="1600" baseline="-25000" dirty="0">
                    <a:solidFill>
                      <a:schemeClr val="tx1"/>
                    </a:solidFill>
                  </a:endParaRPr>
                </a:p>
              </p:txBody>
            </p:sp>
            <p:sp>
              <p:nvSpPr>
                <p:cNvPr id="157" name="Rectangle 156"/>
                <p:cNvSpPr/>
                <p:nvPr/>
              </p:nvSpPr>
              <p:spPr>
                <a:xfrm>
                  <a:off x="6394776" y="2252238"/>
                  <a:ext cx="468474" cy="288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1-Y</a:t>
                  </a:r>
                  <a:endParaRPr lang="en-US" sz="1600" baseline="-25000" dirty="0">
                    <a:solidFill>
                      <a:schemeClr val="tx1"/>
                    </a:solidFill>
                  </a:endParaRPr>
                </a:p>
              </p:txBody>
            </p:sp>
          </p:grpSp>
        </p:grpSp>
      </p:grpSp>
      <p:sp>
        <p:nvSpPr>
          <p:cNvPr id="2" name="Rectangle 1"/>
          <p:cNvSpPr/>
          <p:nvPr/>
        </p:nvSpPr>
        <p:spPr>
          <a:xfrm>
            <a:off x="251520" y="555526"/>
            <a:ext cx="2455044" cy="2246769"/>
          </a:xfrm>
          <a:prstGeom prst="rect">
            <a:avLst/>
          </a:prstGeom>
        </p:spPr>
        <p:txBody>
          <a:bodyPr wrap="none">
            <a:spAutoFit/>
          </a:bodyPr>
          <a:lstStyle/>
          <a:p>
            <a:r>
              <a:rPr lang="en-AU" sz="2000" dirty="0" smtClean="0"/>
              <a:t>Initial measurements:</a:t>
            </a:r>
          </a:p>
          <a:p>
            <a:pPr marL="342900" indent="-342900">
              <a:buFont typeface="+mj-lt"/>
              <a:buAutoNum type="arabicPeriod"/>
            </a:pPr>
            <a:r>
              <a:rPr lang="en-AU" sz="2000" dirty="0" smtClean="0"/>
              <a:t>GPP</a:t>
            </a:r>
            <a:r>
              <a:rPr lang="en-AU" sz="2000" dirty="0"/>
              <a:t>[t=1]</a:t>
            </a:r>
            <a:endParaRPr lang="en-AU" sz="2000" dirty="0" smtClean="0"/>
          </a:p>
          <a:p>
            <a:pPr marL="342900" indent="-342900">
              <a:buFont typeface="+mj-lt"/>
              <a:buAutoNum type="arabicPeriod"/>
            </a:pPr>
            <a:r>
              <a:rPr lang="en-AU" sz="2000" dirty="0" smtClean="0"/>
              <a:t>R</a:t>
            </a:r>
            <a:r>
              <a:rPr lang="en-AU" sz="2000" baseline="-25000" dirty="0" smtClean="0"/>
              <a:t>d</a:t>
            </a:r>
            <a:r>
              <a:rPr lang="en-AU" sz="2000" dirty="0"/>
              <a:t>[t=1]</a:t>
            </a:r>
            <a:endParaRPr lang="en-AU" sz="2000" dirty="0" smtClean="0"/>
          </a:p>
          <a:p>
            <a:pPr marL="342900" indent="-342900">
              <a:buFont typeface="+mj-lt"/>
              <a:buAutoNum type="arabicPeriod"/>
            </a:pPr>
            <a:r>
              <a:rPr lang="en-AU" sz="2000" dirty="0" err="1" smtClean="0"/>
              <a:t>C</a:t>
            </a:r>
            <a:r>
              <a:rPr lang="en-AU" sz="2000" baseline="-25000" dirty="0" err="1" smtClean="0"/>
              <a:t>f</a:t>
            </a:r>
            <a:r>
              <a:rPr lang="en-AU" sz="2000" dirty="0"/>
              <a:t>[t=1]</a:t>
            </a:r>
          </a:p>
          <a:p>
            <a:pPr marL="342900" indent="-342900">
              <a:buFont typeface="+mj-lt"/>
              <a:buAutoNum type="arabicPeriod"/>
            </a:pPr>
            <a:r>
              <a:rPr lang="en-AU" sz="2000" dirty="0" smtClean="0"/>
              <a:t>C</a:t>
            </a:r>
            <a:r>
              <a:rPr lang="en-AU" sz="2000" baseline="-25000" dirty="0" smtClean="0"/>
              <a:t>r</a:t>
            </a:r>
            <a:r>
              <a:rPr lang="en-AU" sz="2000" dirty="0" smtClean="0"/>
              <a:t>[</a:t>
            </a:r>
            <a:r>
              <a:rPr lang="en-AU" sz="2000" dirty="0"/>
              <a:t>t=1]</a:t>
            </a:r>
          </a:p>
          <a:p>
            <a:pPr marL="342900" indent="-342900">
              <a:buFont typeface="+mj-lt"/>
              <a:buAutoNum type="arabicPeriod"/>
            </a:pPr>
            <a:r>
              <a:rPr lang="en-AU" sz="2000" dirty="0" smtClean="0"/>
              <a:t>C</a:t>
            </a:r>
            <a:r>
              <a:rPr lang="en-AU" sz="2000" baseline="-25000" dirty="0" smtClean="0"/>
              <a:t>s</a:t>
            </a:r>
            <a:r>
              <a:rPr lang="en-AU" sz="2000" dirty="0" smtClean="0"/>
              <a:t>[</a:t>
            </a:r>
            <a:r>
              <a:rPr lang="en-AU" sz="2000" dirty="0"/>
              <a:t>t=1</a:t>
            </a:r>
            <a:r>
              <a:rPr lang="en-AU" sz="2000" dirty="0" smtClean="0"/>
              <a:t>]</a:t>
            </a:r>
          </a:p>
          <a:p>
            <a:pPr marL="342900" indent="-342900">
              <a:buFont typeface="+mj-lt"/>
              <a:buAutoNum type="arabicPeriod"/>
            </a:pPr>
            <a:r>
              <a:rPr lang="en-AU" sz="2000" dirty="0" err="1"/>
              <a:t>C</a:t>
            </a:r>
            <a:r>
              <a:rPr lang="en-AU" sz="2000" baseline="-25000" dirty="0" err="1"/>
              <a:t>storage</a:t>
            </a:r>
            <a:r>
              <a:rPr lang="en-AU" sz="2000" dirty="0"/>
              <a:t>[t=1</a:t>
            </a:r>
            <a:r>
              <a:rPr lang="en-AU" sz="2000" dirty="0" smtClean="0"/>
              <a:t>]</a:t>
            </a:r>
            <a:endParaRPr lang="en-AU" sz="2000" dirty="0"/>
          </a:p>
        </p:txBody>
      </p:sp>
      <p:sp>
        <p:nvSpPr>
          <p:cNvPr id="3" name="Rectangle 2"/>
          <p:cNvSpPr/>
          <p:nvPr/>
        </p:nvSpPr>
        <p:spPr>
          <a:xfrm>
            <a:off x="251520" y="3507854"/>
            <a:ext cx="4572000" cy="1323439"/>
          </a:xfrm>
          <a:prstGeom prst="rect">
            <a:avLst/>
          </a:prstGeom>
        </p:spPr>
        <p:txBody>
          <a:bodyPr>
            <a:spAutoFit/>
          </a:bodyPr>
          <a:lstStyle/>
          <a:p>
            <a:r>
              <a:rPr lang="en-AU" sz="2000" dirty="0"/>
              <a:t>From </a:t>
            </a:r>
            <a:r>
              <a:rPr lang="en-AU" sz="2000" dirty="0" err="1"/>
              <a:t>Duan's</a:t>
            </a:r>
            <a:r>
              <a:rPr lang="en-AU" sz="2000" dirty="0"/>
              <a:t> experiment:</a:t>
            </a:r>
          </a:p>
          <a:p>
            <a:pPr marL="171450" indent="-171450">
              <a:buFont typeface="Arial"/>
              <a:buChar char="•"/>
            </a:pPr>
            <a:r>
              <a:rPr lang="da-DK" sz="2000" dirty="0" err="1" smtClean="0"/>
              <a:t>S</a:t>
            </a:r>
            <a:r>
              <a:rPr lang="da-DK" sz="2000" baseline="-25000" dirty="0" err="1" smtClean="0"/>
              <a:t>leaf</a:t>
            </a:r>
            <a:r>
              <a:rPr lang="da-DK" sz="2000" dirty="0" smtClean="0"/>
              <a:t>/</a:t>
            </a:r>
            <a:r>
              <a:rPr lang="da-DK" sz="2000" dirty="0" err="1" smtClean="0"/>
              <a:t>M</a:t>
            </a:r>
            <a:r>
              <a:rPr lang="da-DK" sz="2000" baseline="-25000" dirty="0" err="1" smtClean="0"/>
              <a:t>leaf</a:t>
            </a:r>
            <a:r>
              <a:rPr lang="da-DK" sz="2000" dirty="0" smtClean="0"/>
              <a:t> =  0.1401421</a:t>
            </a:r>
            <a:endParaRPr lang="da-DK" sz="2000" dirty="0"/>
          </a:p>
          <a:p>
            <a:pPr marL="171450" indent="-171450">
              <a:buFont typeface="Arial"/>
              <a:buChar char="•"/>
            </a:pPr>
            <a:r>
              <a:rPr lang="da-DK" sz="2000" dirty="0" err="1" smtClean="0"/>
              <a:t>S</a:t>
            </a:r>
            <a:r>
              <a:rPr lang="da-DK" sz="2000" baseline="-25000" dirty="0" err="1" smtClean="0"/>
              <a:t>stem</a:t>
            </a:r>
            <a:r>
              <a:rPr lang="da-DK" sz="2000" dirty="0" smtClean="0"/>
              <a:t>/</a:t>
            </a:r>
            <a:r>
              <a:rPr lang="da-DK" sz="2000" dirty="0" err="1" smtClean="0"/>
              <a:t>M</a:t>
            </a:r>
            <a:r>
              <a:rPr lang="da-DK" sz="2000" baseline="-25000" dirty="0" err="1" smtClean="0"/>
              <a:t>stem</a:t>
            </a:r>
            <a:r>
              <a:rPr lang="da-DK" sz="2000" dirty="0" smtClean="0"/>
              <a:t> </a:t>
            </a:r>
            <a:r>
              <a:rPr lang="en-US" sz="2000" dirty="0" smtClean="0"/>
              <a:t>=  0.0453869</a:t>
            </a:r>
            <a:endParaRPr lang="en-US" sz="2000" dirty="0"/>
          </a:p>
          <a:p>
            <a:pPr marL="171450" indent="-171450">
              <a:buFont typeface="Arial"/>
              <a:buChar char="•"/>
            </a:pPr>
            <a:r>
              <a:rPr lang="da-DK" sz="2000" dirty="0" err="1" smtClean="0"/>
              <a:t>S</a:t>
            </a:r>
            <a:r>
              <a:rPr lang="da-DK" sz="2000" baseline="-25000" dirty="0" err="1" smtClean="0"/>
              <a:t>root</a:t>
            </a:r>
            <a:r>
              <a:rPr lang="da-DK" sz="2000" dirty="0" smtClean="0"/>
              <a:t>/</a:t>
            </a:r>
            <a:r>
              <a:rPr lang="da-DK" sz="2000" dirty="0" err="1" smtClean="0"/>
              <a:t>M</a:t>
            </a:r>
            <a:r>
              <a:rPr lang="da-DK" sz="2000" baseline="-25000" dirty="0" err="1" smtClean="0"/>
              <a:t>root</a:t>
            </a:r>
            <a:r>
              <a:rPr lang="da-DK" sz="2000" dirty="0" smtClean="0"/>
              <a:t> </a:t>
            </a:r>
            <a:r>
              <a:rPr lang="en-US" sz="2000" dirty="0" smtClean="0"/>
              <a:t>=  </a:t>
            </a:r>
            <a:r>
              <a:rPr lang="en-US" sz="2000" dirty="0"/>
              <a:t>0.02154037</a:t>
            </a:r>
          </a:p>
        </p:txBody>
      </p:sp>
    </p:spTree>
    <p:extLst>
      <p:ext uri="{BB962C8B-B14F-4D97-AF65-F5344CB8AC3E}">
        <p14:creationId xmlns:p14="http://schemas.microsoft.com/office/powerpoint/2010/main" val="17032481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0675" y="38604"/>
            <a:ext cx="8763812" cy="44491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smtClean="0"/>
              <a:t>Synthetic case</a:t>
            </a:r>
            <a:endParaRPr lang="en-US" sz="2400" b="1" dirty="0">
              <a:latin typeface="Trebuchet MS" pitchFamily="34" charset="0"/>
            </a:endParaRPr>
          </a:p>
        </p:txBody>
      </p:sp>
      <p:sp>
        <p:nvSpPr>
          <p:cNvPr id="7" name="Rectangle 6"/>
          <p:cNvSpPr/>
          <p:nvPr/>
        </p:nvSpPr>
        <p:spPr>
          <a:xfrm>
            <a:off x="4427984" y="2787774"/>
            <a:ext cx="2304256" cy="2031325"/>
          </a:xfrm>
          <a:prstGeom prst="rect">
            <a:avLst/>
          </a:prstGeom>
        </p:spPr>
        <p:txBody>
          <a:bodyPr wrap="square">
            <a:spAutoFit/>
          </a:bodyPr>
          <a:lstStyle/>
          <a:p>
            <a:pPr algn="ctr"/>
            <a:r>
              <a:rPr lang="hr-HR" b="1" dirty="0" smtClean="0"/>
              <a:t>Assigned parameters:</a:t>
            </a:r>
          </a:p>
          <a:p>
            <a:pPr algn="ctr"/>
            <a:r>
              <a:rPr lang="hr-HR" dirty="0" smtClean="0"/>
              <a:t>k </a:t>
            </a:r>
            <a:r>
              <a:rPr lang="hr-HR" dirty="0"/>
              <a:t>= 0.4 </a:t>
            </a:r>
          </a:p>
          <a:p>
            <a:pPr algn="ctr"/>
            <a:r>
              <a:rPr lang="hr-HR" dirty="0"/>
              <a:t>Y = 0.3</a:t>
            </a:r>
            <a:endParaRPr lang="en-US" dirty="0"/>
          </a:p>
          <a:p>
            <a:pPr algn="ctr"/>
            <a:r>
              <a:rPr lang="hr-HR" dirty="0" smtClean="0"/>
              <a:t>a</a:t>
            </a:r>
            <a:r>
              <a:rPr lang="hr-HR" baseline="-25000" dirty="0" smtClean="0"/>
              <a:t>f</a:t>
            </a:r>
            <a:r>
              <a:rPr lang="hr-HR" dirty="0" smtClean="0"/>
              <a:t> </a:t>
            </a:r>
            <a:r>
              <a:rPr lang="hr-HR" dirty="0"/>
              <a:t>= 0.5 </a:t>
            </a:r>
          </a:p>
          <a:p>
            <a:pPr algn="ctr"/>
            <a:r>
              <a:rPr lang="hr-HR" dirty="0" smtClean="0"/>
              <a:t>a</a:t>
            </a:r>
            <a:r>
              <a:rPr lang="hr-HR" baseline="-25000" dirty="0" smtClean="0"/>
              <a:t>s</a:t>
            </a:r>
            <a:r>
              <a:rPr lang="hr-HR" dirty="0" smtClean="0"/>
              <a:t> = 0.2</a:t>
            </a:r>
          </a:p>
          <a:p>
            <a:pPr algn="ctr"/>
            <a:r>
              <a:rPr lang="en-US" dirty="0" smtClean="0"/>
              <a:t>a</a:t>
            </a:r>
            <a:r>
              <a:rPr lang="hr-HR" baseline="-25000" dirty="0" smtClean="0"/>
              <a:t>r</a:t>
            </a:r>
            <a:r>
              <a:rPr lang="hr-HR" dirty="0" smtClean="0"/>
              <a:t> = 1 - 0.5 - 0.2 = 0.3</a:t>
            </a:r>
          </a:p>
          <a:p>
            <a:pPr algn="ctr"/>
            <a:r>
              <a:rPr lang="hr-HR" dirty="0" smtClean="0"/>
              <a:t>s</a:t>
            </a:r>
            <a:r>
              <a:rPr lang="hr-HR" baseline="-25000" dirty="0" smtClean="0"/>
              <a:t>f</a:t>
            </a:r>
            <a:r>
              <a:rPr lang="hr-HR" dirty="0" smtClean="0"/>
              <a:t> = 0.05 </a:t>
            </a:r>
          </a:p>
        </p:txBody>
      </p:sp>
      <p:pic>
        <p:nvPicPr>
          <p:cNvPr id="8" name="Picture 7" descr="Measured_vs_Modelled_Carbon_pools_1_vol_Synthetic Case_par_1-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520" y="555527"/>
            <a:ext cx="3975658" cy="4601232"/>
          </a:xfrm>
          <a:prstGeom prst="rect">
            <a:avLst/>
          </a:prstGeom>
        </p:spPr>
      </p:pic>
      <p:pic>
        <p:nvPicPr>
          <p:cNvPr id="11" name="Picture 10" descr="GPP_Rd_Synthetic Case_par_1-02-02.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88224" y="244860"/>
            <a:ext cx="2382790" cy="2470906"/>
          </a:xfrm>
          <a:prstGeom prst="rect">
            <a:avLst/>
          </a:prstGeom>
        </p:spPr>
      </p:pic>
      <p:pic>
        <p:nvPicPr>
          <p:cNvPr id="14" name="Picture 13" descr="Storage_Carbon_pools_1_vol_Synthetic Case_par_1-03.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8055" y="3124658"/>
            <a:ext cx="3427188" cy="1514464"/>
          </a:xfrm>
          <a:prstGeom prst="rect">
            <a:avLst/>
          </a:prstGeom>
        </p:spPr>
      </p:pic>
      <p:grpSp>
        <p:nvGrpSpPr>
          <p:cNvPr id="18" name="Group 17"/>
          <p:cNvGrpSpPr/>
          <p:nvPr/>
        </p:nvGrpSpPr>
        <p:grpSpPr>
          <a:xfrm>
            <a:off x="589663" y="2463252"/>
            <a:ext cx="1482972" cy="261610"/>
            <a:chOff x="4473864" y="987574"/>
            <a:chExt cx="2330384" cy="462852"/>
          </a:xfrm>
        </p:grpSpPr>
        <p:sp>
          <p:nvSpPr>
            <p:cNvPr id="50" name="Rectangle 49"/>
            <p:cNvSpPr/>
            <p:nvPr/>
          </p:nvSpPr>
          <p:spPr>
            <a:xfrm>
              <a:off x="4644007" y="987574"/>
              <a:ext cx="2160241" cy="462852"/>
            </a:xfrm>
            <a:prstGeom prst="rect">
              <a:avLst/>
            </a:prstGeom>
          </p:spPr>
          <p:txBody>
            <a:bodyPr wrap="square">
              <a:spAutoFit/>
            </a:bodyPr>
            <a:lstStyle/>
            <a:p>
              <a:pPr algn="ctr"/>
              <a:r>
                <a:rPr lang="en-US" sz="1100" b="1" dirty="0" err="1" smtClean="0"/>
                <a:t>Cstorage</a:t>
              </a:r>
              <a:r>
                <a:rPr lang="en-US" sz="1100" b="1" dirty="0" smtClean="0"/>
                <a:t> </a:t>
              </a:r>
              <a:r>
                <a:rPr lang="en-US" sz="1100" b="1" dirty="0" err="1" smtClean="0"/>
                <a:t>modelled</a:t>
              </a:r>
              <a:endParaRPr lang="hr-HR" sz="1100" dirty="0" smtClean="0"/>
            </a:p>
          </p:txBody>
        </p:sp>
        <p:cxnSp>
          <p:nvCxnSpPr>
            <p:cNvPr id="16" name="Straight Connector 15"/>
            <p:cNvCxnSpPr/>
            <p:nvPr/>
          </p:nvCxnSpPr>
          <p:spPr>
            <a:xfrm>
              <a:off x="4473864" y="1240650"/>
              <a:ext cx="360039"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pic>
        <p:nvPicPr>
          <p:cNvPr id="19" name="Picture 18" descr="Coefficients_1_vol_Synthetic Case_par_1-04.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6256" y="2765803"/>
            <a:ext cx="1821824" cy="2377697"/>
          </a:xfrm>
          <a:prstGeom prst="rect">
            <a:avLst/>
          </a:prstGeom>
        </p:spPr>
      </p:pic>
      <p:sp>
        <p:nvSpPr>
          <p:cNvPr id="56" name="Rectangle 55"/>
          <p:cNvSpPr/>
          <p:nvPr/>
        </p:nvSpPr>
        <p:spPr>
          <a:xfrm>
            <a:off x="4499992" y="915566"/>
            <a:ext cx="1944216" cy="1200329"/>
          </a:xfrm>
          <a:prstGeom prst="rect">
            <a:avLst/>
          </a:prstGeom>
        </p:spPr>
        <p:txBody>
          <a:bodyPr wrap="square">
            <a:spAutoFit/>
          </a:bodyPr>
          <a:lstStyle/>
          <a:p>
            <a:pPr algn="ctr"/>
            <a:r>
              <a:rPr lang="hr-HR" dirty="0" smtClean="0"/>
              <a:t>LogLi = 14.6</a:t>
            </a:r>
          </a:p>
          <a:p>
            <a:pPr algn="ctr"/>
            <a:r>
              <a:rPr lang="hr-HR" dirty="0" smtClean="0"/>
              <a:t>AIC = -19.3</a:t>
            </a:r>
          </a:p>
          <a:p>
            <a:pPr algn="ctr"/>
            <a:r>
              <a:rPr lang="hr-HR" dirty="0" smtClean="0"/>
              <a:t>BIC = -13.2</a:t>
            </a:r>
          </a:p>
          <a:p>
            <a:pPr algn="ctr"/>
            <a:r>
              <a:rPr lang="hr-HR" dirty="0" smtClean="0"/>
              <a:t>Time = 112 sec</a:t>
            </a:r>
          </a:p>
        </p:txBody>
      </p:sp>
    </p:spTree>
    <p:extLst>
      <p:ext uri="{BB962C8B-B14F-4D97-AF65-F5344CB8AC3E}">
        <p14:creationId xmlns:p14="http://schemas.microsoft.com/office/powerpoint/2010/main" val="38056906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100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0675" y="38604"/>
            <a:ext cx="8763812" cy="44491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H</a:t>
            </a:r>
            <a:r>
              <a:rPr lang="en-AU" sz="2400" b="1" dirty="0" smtClean="0"/>
              <a:t>ypotheses</a:t>
            </a:r>
            <a:endParaRPr lang="en-US" sz="2400" b="1" dirty="0">
              <a:latin typeface="Trebuchet MS" pitchFamily="34" charset="0"/>
            </a:endParaRPr>
          </a:p>
        </p:txBody>
      </p:sp>
      <p:sp>
        <p:nvSpPr>
          <p:cNvPr id="3" name="Rectangle 2"/>
          <p:cNvSpPr/>
          <p:nvPr/>
        </p:nvSpPr>
        <p:spPr>
          <a:xfrm>
            <a:off x="144016" y="555526"/>
            <a:ext cx="8892480" cy="4524316"/>
          </a:xfrm>
          <a:prstGeom prst="rect">
            <a:avLst/>
          </a:prstGeom>
        </p:spPr>
        <p:txBody>
          <a:bodyPr wrap="square">
            <a:spAutoFit/>
          </a:bodyPr>
          <a:lstStyle/>
          <a:p>
            <a:pPr marL="285750" indent="-285750">
              <a:buFont typeface="Arial"/>
              <a:buChar char="•"/>
            </a:pPr>
            <a:r>
              <a:rPr lang="en-US" dirty="0" smtClean="0"/>
              <a:t>Null hypothesis: The </a:t>
            </a:r>
            <a:r>
              <a:rPr lang="en-US" dirty="0"/>
              <a:t>parameters </a:t>
            </a:r>
            <a:r>
              <a:rPr lang="en-US" dirty="0" smtClean="0"/>
              <a:t>don</a:t>
            </a:r>
            <a:r>
              <a:rPr lang="uk-UA" dirty="0" smtClean="0"/>
              <a:t>’</a:t>
            </a:r>
            <a:r>
              <a:rPr lang="en-US" dirty="0" smtClean="0"/>
              <a:t>t change </a:t>
            </a:r>
            <a:r>
              <a:rPr lang="en-US" dirty="0"/>
              <a:t>with different </a:t>
            </a:r>
            <a:r>
              <a:rPr lang="en-US" dirty="0" smtClean="0"/>
              <a:t>treatments</a:t>
            </a:r>
          </a:p>
          <a:p>
            <a:pPr marL="285750" indent="-285750">
              <a:buFont typeface="Arial"/>
              <a:buChar char="•"/>
            </a:pPr>
            <a:endParaRPr lang="en-US" dirty="0" smtClean="0"/>
          </a:p>
          <a:p>
            <a:pPr marL="285750" indent="-285750">
              <a:buFont typeface="Arial"/>
              <a:buChar char="•"/>
            </a:pPr>
            <a:r>
              <a:rPr lang="en-US" dirty="0"/>
              <a:t>Our hypotheses for the sink limitation experiment are that the plants with reduced sink strength </a:t>
            </a:r>
            <a:r>
              <a:rPr lang="en-US" dirty="0" smtClean="0"/>
              <a:t>would </a:t>
            </a:r>
            <a:r>
              <a:rPr lang="en-US" dirty="0"/>
              <a:t>have</a:t>
            </a:r>
            <a:r>
              <a:rPr lang="en-US" dirty="0" smtClean="0"/>
              <a:t>:</a:t>
            </a:r>
          </a:p>
          <a:p>
            <a:pPr marL="285750" indent="-285750">
              <a:buFont typeface="Arial"/>
              <a:buChar char="•"/>
            </a:pPr>
            <a:endParaRPr lang="en-US" dirty="0"/>
          </a:p>
          <a:p>
            <a:pPr marL="342900" indent="-342900">
              <a:buFont typeface="+mj-lt"/>
              <a:buAutoNum type="arabicPeriod"/>
            </a:pPr>
            <a:r>
              <a:rPr lang="en-US" dirty="0"/>
              <a:t>Most importantly, a lower </a:t>
            </a:r>
            <a:r>
              <a:rPr lang="en-US" dirty="0" smtClean="0"/>
              <a:t>utilization </a:t>
            </a:r>
            <a:r>
              <a:rPr lang="en-US" dirty="0"/>
              <a:t>rate (lower k). Under sink limitation, </a:t>
            </a:r>
            <a:r>
              <a:rPr lang="en-US" dirty="0" smtClean="0"/>
              <a:t>we </a:t>
            </a:r>
            <a:r>
              <a:rPr lang="en-US" dirty="0"/>
              <a:t>would expect that the rate of conversion of </a:t>
            </a:r>
            <a:r>
              <a:rPr lang="en-US" dirty="0" err="1"/>
              <a:t>photosynthate</a:t>
            </a:r>
            <a:r>
              <a:rPr lang="en-US" dirty="0"/>
              <a:t> to biomass would slow down and the plant would increase its reserves.  </a:t>
            </a:r>
            <a:endParaRPr lang="en-US" dirty="0" smtClean="0"/>
          </a:p>
          <a:p>
            <a:endParaRPr lang="en-US" dirty="0"/>
          </a:p>
          <a:p>
            <a:pPr marL="342900" indent="-342900">
              <a:buFont typeface="+mj-lt"/>
              <a:buAutoNum type="arabicPeriod"/>
            </a:pPr>
            <a:r>
              <a:rPr lang="en-US" dirty="0"/>
              <a:t>We are also </a:t>
            </a:r>
            <a:r>
              <a:rPr lang="en-US" dirty="0" err="1"/>
              <a:t>hypothesising</a:t>
            </a:r>
            <a:r>
              <a:rPr lang="en-US" dirty="0"/>
              <a:t> more C lost to respiration and less used for production (higher Y) - this is the “wasteful plant” hypothesis, whereby C taken up by the plant that is unable to be used for growth is returned to the atmosphere. </a:t>
            </a:r>
            <a:r>
              <a:rPr lang="en-US" dirty="0" smtClean="0"/>
              <a:t>However, it is </a:t>
            </a:r>
            <a:r>
              <a:rPr lang="en-US" dirty="0"/>
              <a:t>a questionable </a:t>
            </a:r>
            <a:r>
              <a:rPr lang="en-US" dirty="0" smtClean="0"/>
              <a:t>hypothesis.</a:t>
            </a:r>
          </a:p>
          <a:p>
            <a:endParaRPr lang="en-US" dirty="0"/>
          </a:p>
          <a:p>
            <a:pPr marL="342900" indent="-342900">
              <a:buFont typeface="+mj-lt"/>
              <a:buAutoNum type="arabicPeriod"/>
            </a:pPr>
            <a:r>
              <a:rPr lang="en-US" dirty="0"/>
              <a:t>Regarding the allocation fractions we would have expected </a:t>
            </a:r>
            <a:r>
              <a:rPr lang="en-US" dirty="0" smtClean="0"/>
              <a:t>lower </a:t>
            </a:r>
            <a:r>
              <a:rPr lang="en-US" dirty="0"/>
              <a:t>root </a:t>
            </a:r>
            <a:r>
              <a:rPr lang="en-US" dirty="0" smtClean="0"/>
              <a:t>allocations since </a:t>
            </a:r>
            <a:r>
              <a:rPr lang="en-US" dirty="0"/>
              <a:t>the plants physically don’t have room to grow more roots. </a:t>
            </a:r>
          </a:p>
        </p:txBody>
      </p:sp>
    </p:spTree>
    <p:extLst>
      <p:ext uri="{BB962C8B-B14F-4D97-AF65-F5344CB8AC3E}">
        <p14:creationId xmlns:p14="http://schemas.microsoft.com/office/powerpoint/2010/main" val="30924355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0675" y="38604"/>
            <a:ext cx="8763812" cy="44491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smtClean="0"/>
              <a:t>The concept</a:t>
            </a:r>
            <a:endParaRPr lang="en-US" sz="2400" b="1" dirty="0">
              <a:latin typeface="Trebuchet MS" pitchFamily="34" charset="0"/>
            </a:endParaRPr>
          </a:p>
        </p:txBody>
      </p:sp>
      <p:sp>
        <p:nvSpPr>
          <p:cNvPr id="2" name="Rectangle 1"/>
          <p:cNvSpPr/>
          <p:nvPr/>
        </p:nvSpPr>
        <p:spPr>
          <a:xfrm>
            <a:off x="2195736" y="1923678"/>
            <a:ext cx="1656184" cy="864096"/>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GPP</a:t>
            </a:r>
            <a:endParaRPr lang="en-US" dirty="0">
              <a:solidFill>
                <a:schemeClr val="bg1"/>
              </a:solidFill>
            </a:endParaRPr>
          </a:p>
        </p:txBody>
      </p:sp>
      <p:sp>
        <p:nvSpPr>
          <p:cNvPr id="63" name="Rectangle 62"/>
          <p:cNvSpPr/>
          <p:nvPr/>
        </p:nvSpPr>
        <p:spPr>
          <a:xfrm>
            <a:off x="4644008" y="1923678"/>
            <a:ext cx="1440160" cy="86409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Growth</a:t>
            </a:r>
            <a:endParaRPr lang="en-US" dirty="0"/>
          </a:p>
        </p:txBody>
      </p:sp>
      <p:pic>
        <p:nvPicPr>
          <p:cNvPr id="5" name="Picture 4"/>
          <p:cNvPicPr>
            <a:picLocks noChangeAspect="1"/>
          </p:cNvPicPr>
          <p:nvPr/>
        </p:nvPicPr>
        <p:blipFill>
          <a:blip r:embed="rId3"/>
          <a:stretch>
            <a:fillRect/>
          </a:stretch>
        </p:blipFill>
        <p:spPr>
          <a:xfrm>
            <a:off x="35496" y="1563638"/>
            <a:ext cx="2110116" cy="1707654"/>
          </a:xfrm>
          <a:prstGeom prst="rect">
            <a:avLst/>
          </a:prstGeom>
        </p:spPr>
      </p:pic>
      <p:pic>
        <p:nvPicPr>
          <p:cNvPr id="7" name="Picture 6"/>
          <p:cNvPicPr>
            <a:picLocks noChangeAspect="1"/>
          </p:cNvPicPr>
          <p:nvPr/>
        </p:nvPicPr>
        <p:blipFill>
          <a:blip r:embed="rId4"/>
          <a:stretch>
            <a:fillRect/>
          </a:stretch>
        </p:blipFill>
        <p:spPr>
          <a:xfrm>
            <a:off x="6106181" y="1753857"/>
            <a:ext cx="3028971" cy="1177933"/>
          </a:xfrm>
          <a:prstGeom prst="rect">
            <a:avLst/>
          </a:prstGeom>
        </p:spPr>
      </p:pic>
      <p:sp>
        <p:nvSpPr>
          <p:cNvPr id="10" name="Rectangle 9"/>
          <p:cNvSpPr/>
          <p:nvPr/>
        </p:nvSpPr>
        <p:spPr>
          <a:xfrm>
            <a:off x="2203035" y="3795886"/>
            <a:ext cx="1656184" cy="864096"/>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Storage</a:t>
            </a:r>
            <a:endParaRPr lang="en-US" dirty="0">
              <a:solidFill>
                <a:schemeClr val="bg1"/>
              </a:solidFill>
            </a:endParaRPr>
          </a:p>
        </p:txBody>
      </p:sp>
      <p:cxnSp>
        <p:nvCxnSpPr>
          <p:cNvPr id="19" name="Straight Arrow Connector 18"/>
          <p:cNvCxnSpPr>
            <a:stCxn id="2" idx="2"/>
            <a:endCxn id="10" idx="0"/>
          </p:cNvCxnSpPr>
          <p:nvPr/>
        </p:nvCxnSpPr>
        <p:spPr>
          <a:xfrm>
            <a:off x="3023828" y="2787774"/>
            <a:ext cx="7299" cy="10081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4211960" y="968990"/>
            <a:ext cx="2606680" cy="738664"/>
          </a:xfrm>
          <a:prstGeom prst="rect">
            <a:avLst/>
          </a:prstGeom>
        </p:spPr>
        <p:txBody>
          <a:bodyPr wrap="square">
            <a:spAutoFit/>
          </a:bodyPr>
          <a:lstStyle/>
          <a:p>
            <a:r>
              <a:rPr lang="en-US" sz="1400" dirty="0"/>
              <a:t>Bradford &amp; Hsiao 1982, McDonald 1986, Gifford 1987, </a:t>
            </a:r>
            <a:r>
              <a:rPr lang="en-US" sz="1400" dirty="0" err="1"/>
              <a:t>Poorter</a:t>
            </a:r>
            <a:r>
              <a:rPr lang="en-US" sz="1400" dirty="0"/>
              <a:t> et al. 1990</a:t>
            </a:r>
          </a:p>
        </p:txBody>
      </p:sp>
      <p:pic>
        <p:nvPicPr>
          <p:cNvPr id="24" name="Picture 23"/>
          <p:cNvPicPr>
            <a:picLocks noChangeAspect="1"/>
          </p:cNvPicPr>
          <p:nvPr/>
        </p:nvPicPr>
        <p:blipFill>
          <a:blip r:embed="rId5"/>
          <a:stretch>
            <a:fillRect/>
          </a:stretch>
        </p:blipFill>
        <p:spPr>
          <a:xfrm>
            <a:off x="3923928" y="3435846"/>
            <a:ext cx="2016224" cy="1379522"/>
          </a:xfrm>
          <a:prstGeom prst="rect">
            <a:avLst/>
          </a:prstGeom>
        </p:spPr>
      </p:pic>
      <p:cxnSp>
        <p:nvCxnSpPr>
          <p:cNvPr id="27" name="Straight Arrow Connector 26"/>
          <p:cNvCxnSpPr>
            <a:stCxn id="2" idx="3"/>
            <a:endCxn id="63" idx="1"/>
          </p:cNvCxnSpPr>
          <p:nvPr/>
        </p:nvCxnSpPr>
        <p:spPr>
          <a:xfrm>
            <a:off x="3851920" y="2355726"/>
            <a:ext cx="792088"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9" name="Action Button: Help 28">
            <a:hlinkClick r:id="" action="ppaction://noaction" highlightClick="1"/>
          </p:cNvPr>
          <p:cNvSpPr/>
          <p:nvPr/>
        </p:nvSpPr>
        <p:spPr>
          <a:xfrm>
            <a:off x="4041296" y="1817653"/>
            <a:ext cx="432048" cy="432048"/>
          </a:xfrm>
          <a:prstGeom prst="actionButtonHelp">
            <a:avLst/>
          </a:prstGeom>
          <a:solidFill>
            <a:schemeClr val="accent6">
              <a:lumMod val="60000"/>
              <a:lumOff val="40000"/>
            </a:schemeClr>
          </a:solidFill>
          <a:ln>
            <a:solidFill>
              <a:srgbClr val="FF0000"/>
            </a:solidFill>
          </a:ln>
          <a:effectLst>
            <a:outerShdw blurRad="40000" dist="23000" dir="5400000" rotWithShape="0">
              <a:srgbClr val="FF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endParaRPr lang="en-US" b="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3" name="Action Button: Help 12">
            <a:hlinkClick r:id="" action="ppaction://noaction" highlightClick="1"/>
          </p:cNvPr>
          <p:cNvSpPr/>
          <p:nvPr/>
        </p:nvSpPr>
        <p:spPr>
          <a:xfrm>
            <a:off x="3059832" y="3003798"/>
            <a:ext cx="576064" cy="576064"/>
          </a:xfrm>
          <a:prstGeom prst="actionButtonHelp">
            <a:avLst/>
          </a:prstGeom>
          <a:solidFill>
            <a:schemeClr val="accent6">
              <a:lumMod val="60000"/>
              <a:lumOff val="40000"/>
            </a:schemeClr>
          </a:solidFill>
          <a:ln>
            <a:solidFill>
              <a:srgbClr val="FF0000"/>
            </a:solidFill>
          </a:ln>
          <a:effectLst>
            <a:outerShdw blurRad="40000" dist="23000" dir="5400000" rotWithShape="0">
              <a:srgbClr val="FF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endParaRPr lang="en-US" b="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4" name="Rectangle 13"/>
          <p:cNvSpPr/>
          <p:nvPr/>
        </p:nvSpPr>
        <p:spPr>
          <a:xfrm>
            <a:off x="6228184" y="3795886"/>
            <a:ext cx="2520280" cy="523220"/>
          </a:xfrm>
          <a:prstGeom prst="rect">
            <a:avLst/>
          </a:prstGeom>
        </p:spPr>
        <p:txBody>
          <a:bodyPr wrap="square">
            <a:spAutoFit/>
          </a:bodyPr>
          <a:lstStyle/>
          <a:p>
            <a:pPr marL="285750" indent="-285750">
              <a:buFont typeface="Arial"/>
              <a:buChar char="•"/>
            </a:pPr>
            <a:r>
              <a:rPr lang="en-US" sz="1400" dirty="0" smtClean="0"/>
              <a:t>How </a:t>
            </a:r>
            <a:r>
              <a:rPr lang="en-US" sz="1400" dirty="0"/>
              <a:t>plants will respond to environmental stress</a:t>
            </a:r>
            <a:endParaRPr lang="en-US" sz="1400" dirty="0"/>
          </a:p>
        </p:txBody>
      </p:sp>
    </p:spTree>
    <p:extLst>
      <p:ext uri="{BB962C8B-B14F-4D97-AF65-F5344CB8AC3E}">
        <p14:creationId xmlns:p14="http://schemas.microsoft.com/office/powerpoint/2010/main" val="31527085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5"/>
                                        </p:tgtEl>
                                        <p:attrNameLst>
                                          <p:attrName>style.visibility</p:attrName>
                                        </p:attrNameLst>
                                      </p:cBhvr>
                                      <p:to>
                                        <p:strVal val="visible"/>
                                      </p:to>
                                    </p:set>
                                  </p:childTnLst>
                                </p:cTn>
                              </p:par>
                            </p:childTnLst>
                          </p:cTn>
                        </p:par>
                        <p:par>
                          <p:cTn id="9" fill="hold">
                            <p:stCondLst>
                              <p:cond delay="1000"/>
                            </p:stCondLst>
                            <p:childTnLst>
                              <p:par>
                                <p:cTn id="10" presetID="1" presetClass="entr" presetSubtype="0" fill="hold" grpId="0" nodeType="afterEffect">
                                  <p:stCondLst>
                                    <p:cond delay="1000"/>
                                  </p:stCondLst>
                                  <p:childTnLst>
                                    <p:set>
                                      <p:cBhvr>
                                        <p:cTn id="11" dur="1" fill="hold">
                                          <p:stCondLst>
                                            <p:cond delay="0"/>
                                          </p:stCondLst>
                                        </p:cTn>
                                        <p:tgtEl>
                                          <p:spTgt spid="63"/>
                                        </p:tgtEl>
                                        <p:attrNameLst>
                                          <p:attrName>style.visibility</p:attrName>
                                        </p:attrNameLst>
                                      </p:cBhvr>
                                      <p:to>
                                        <p:strVal val="visible"/>
                                      </p:to>
                                    </p:set>
                                  </p:childTnLst>
                                </p:cTn>
                              </p:par>
                              <p:par>
                                <p:cTn id="12" presetID="1" presetClass="entr" presetSubtype="0" fill="hold" nodeType="withEffect">
                                  <p:stCondLst>
                                    <p:cond delay="100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nodeType="afterEffect">
                                  <p:stCondLst>
                                    <p:cond delay="100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3" grpId="0" animBg="1"/>
      <p:bldP spid="10" grpId="0" animBg="1"/>
      <p:bldP spid="23" grpId="0"/>
      <p:bldP spid="29" grpId="0" animBg="1"/>
      <p:bldP spid="13" grpId="0" animBg="1"/>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0675" y="38604"/>
            <a:ext cx="8763812" cy="44491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smtClean="0"/>
              <a:t>Parameter settings</a:t>
            </a:r>
            <a:endParaRPr lang="en-US" sz="2400" b="1" dirty="0">
              <a:latin typeface="Trebuchet MS" pitchFamily="34" charset="0"/>
            </a:endParaRPr>
          </a:p>
        </p:txBody>
      </p:sp>
      <p:pic>
        <p:nvPicPr>
          <p:cNvPr id="2" name="Picture 1" descr="Test_parameter_settings_par_120-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454" y="483518"/>
            <a:ext cx="3082073" cy="4592190"/>
          </a:xfrm>
          <a:prstGeom prst="rect">
            <a:avLst/>
          </a:prstGeom>
        </p:spPr>
      </p:pic>
      <p:sp>
        <p:nvSpPr>
          <p:cNvPr id="56" name="Rectangle 55"/>
          <p:cNvSpPr/>
          <p:nvPr/>
        </p:nvSpPr>
        <p:spPr>
          <a:xfrm>
            <a:off x="2843808" y="627534"/>
            <a:ext cx="2808312" cy="646331"/>
          </a:xfrm>
          <a:prstGeom prst="rect">
            <a:avLst/>
          </a:prstGeom>
        </p:spPr>
        <p:txBody>
          <a:bodyPr wrap="square">
            <a:spAutoFit/>
          </a:bodyPr>
          <a:lstStyle/>
          <a:p>
            <a:pPr algn="ctr"/>
            <a:r>
              <a:rPr lang="en-US" dirty="0" smtClean="0"/>
              <a:t>T</a:t>
            </a:r>
            <a:r>
              <a:rPr lang="hr-HR" dirty="0" smtClean="0"/>
              <a:t>est case 1: </a:t>
            </a:r>
          </a:p>
          <a:p>
            <a:pPr algn="ctr"/>
            <a:r>
              <a:rPr lang="hr-HR" dirty="0" smtClean="0"/>
              <a:t>Daily parameter set</a:t>
            </a:r>
          </a:p>
        </p:txBody>
      </p:sp>
      <p:pic>
        <p:nvPicPr>
          <p:cNvPr id="6" name="Picture 5" descr="Test_parameter_settings_par_4-01-02-02.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40152" y="483517"/>
            <a:ext cx="3078274" cy="4586529"/>
          </a:xfrm>
          <a:prstGeom prst="rect">
            <a:avLst/>
          </a:prstGeom>
        </p:spPr>
      </p:pic>
      <p:sp>
        <p:nvSpPr>
          <p:cNvPr id="8" name="Rectangle 7"/>
          <p:cNvSpPr/>
          <p:nvPr/>
        </p:nvSpPr>
        <p:spPr>
          <a:xfrm>
            <a:off x="3491880" y="1563638"/>
            <a:ext cx="2808312" cy="646331"/>
          </a:xfrm>
          <a:prstGeom prst="rect">
            <a:avLst/>
          </a:prstGeom>
        </p:spPr>
        <p:txBody>
          <a:bodyPr wrap="square">
            <a:spAutoFit/>
          </a:bodyPr>
          <a:lstStyle/>
          <a:p>
            <a:pPr algn="ctr"/>
            <a:r>
              <a:rPr lang="en-US" dirty="0" smtClean="0"/>
              <a:t>T</a:t>
            </a:r>
            <a:r>
              <a:rPr lang="hr-HR" dirty="0" smtClean="0"/>
              <a:t>est case 2: </a:t>
            </a:r>
          </a:p>
          <a:p>
            <a:pPr algn="ctr"/>
            <a:r>
              <a:rPr lang="hr-HR" dirty="0" smtClean="0"/>
              <a:t>Monthly parameter set</a:t>
            </a:r>
          </a:p>
        </p:txBody>
      </p:sp>
    </p:spTree>
    <p:extLst>
      <p:ext uri="{BB962C8B-B14F-4D97-AF65-F5344CB8AC3E}">
        <p14:creationId xmlns:p14="http://schemas.microsoft.com/office/powerpoint/2010/main" val="25748229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0675" y="38604"/>
            <a:ext cx="8763812" cy="44491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smtClean="0"/>
              <a:t>Parameter settings</a:t>
            </a:r>
            <a:endParaRPr lang="en-US" sz="2400" b="1" dirty="0">
              <a:latin typeface="Trebuchet MS" pitchFamily="34" charset="0"/>
            </a:endParaRPr>
          </a:p>
        </p:txBody>
      </p:sp>
      <p:pic>
        <p:nvPicPr>
          <p:cNvPr id="5" name="Picture 4"/>
          <p:cNvPicPr>
            <a:picLocks noChangeAspect="1"/>
          </p:cNvPicPr>
          <p:nvPr/>
        </p:nvPicPr>
        <p:blipFill>
          <a:blip r:embed="rId3"/>
          <a:stretch>
            <a:fillRect/>
          </a:stretch>
        </p:blipFill>
        <p:spPr>
          <a:xfrm>
            <a:off x="89082" y="900560"/>
            <a:ext cx="3258782" cy="3116672"/>
          </a:xfrm>
          <a:prstGeom prst="rect">
            <a:avLst/>
          </a:prstGeom>
        </p:spPr>
      </p:pic>
      <p:pic>
        <p:nvPicPr>
          <p:cNvPr id="7" name="Picture 6"/>
          <p:cNvPicPr>
            <a:picLocks noChangeAspect="1"/>
          </p:cNvPicPr>
          <p:nvPr/>
        </p:nvPicPr>
        <p:blipFill>
          <a:blip r:embed="rId4"/>
          <a:stretch>
            <a:fillRect/>
          </a:stretch>
        </p:blipFill>
        <p:spPr>
          <a:xfrm>
            <a:off x="2843808" y="891178"/>
            <a:ext cx="3312368" cy="3120732"/>
          </a:xfrm>
          <a:prstGeom prst="rect">
            <a:avLst/>
          </a:prstGeom>
        </p:spPr>
      </p:pic>
      <p:sp>
        <p:nvSpPr>
          <p:cNvPr id="9" name="Rectangle 8"/>
          <p:cNvSpPr/>
          <p:nvPr/>
        </p:nvSpPr>
        <p:spPr>
          <a:xfrm>
            <a:off x="2987824" y="4083918"/>
            <a:ext cx="2808312" cy="923330"/>
          </a:xfrm>
          <a:prstGeom prst="rect">
            <a:avLst/>
          </a:prstGeom>
        </p:spPr>
        <p:txBody>
          <a:bodyPr wrap="square">
            <a:spAutoFit/>
          </a:bodyPr>
          <a:lstStyle/>
          <a:p>
            <a:pPr algn="ctr"/>
            <a:r>
              <a:rPr lang="en-US" dirty="0" smtClean="0"/>
              <a:t>T</a:t>
            </a:r>
            <a:r>
              <a:rPr lang="hr-HR" dirty="0" smtClean="0"/>
              <a:t>est </a:t>
            </a:r>
            <a:r>
              <a:rPr lang="hr-HR" dirty="0"/>
              <a:t>case </a:t>
            </a:r>
            <a:r>
              <a:rPr lang="hr-HR" dirty="0" smtClean="0"/>
              <a:t>4: </a:t>
            </a:r>
            <a:endParaRPr lang="hr-HR" dirty="0"/>
          </a:p>
          <a:p>
            <a:pPr algn="ctr"/>
            <a:r>
              <a:rPr lang="hr-HR" dirty="0" smtClean="0"/>
              <a:t>Two </a:t>
            </a:r>
            <a:r>
              <a:rPr lang="hr-HR" dirty="0"/>
              <a:t>parameter </a:t>
            </a:r>
            <a:r>
              <a:rPr lang="hr-HR" dirty="0" smtClean="0"/>
              <a:t>sets</a:t>
            </a:r>
          </a:p>
          <a:p>
            <a:pPr algn="ctr"/>
            <a:r>
              <a:rPr lang="en-US" dirty="0" smtClean="0"/>
              <a:t>k = </a:t>
            </a:r>
            <a:r>
              <a:rPr lang="en-US" dirty="0"/>
              <a:t>k</a:t>
            </a:r>
            <a:r>
              <a:rPr lang="en-US" baseline="-25000" dirty="0"/>
              <a:t>1</a:t>
            </a:r>
            <a:r>
              <a:rPr lang="en-US" dirty="0" smtClean="0"/>
              <a:t>*t + k</a:t>
            </a:r>
            <a:r>
              <a:rPr lang="en-US" baseline="-25000" dirty="0" smtClean="0"/>
              <a:t>2</a:t>
            </a:r>
            <a:endParaRPr lang="hr-HR" dirty="0"/>
          </a:p>
        </p:txBody>
      </p:sp>
      <p:sp>
        <p:nvSpPr>
          <p:cNvPr id="8" name="Rectangle 7"/>
          <p:cNvSpPr/>
          <p:nvPr/>
        </p:nvSpPr>
        <p:spPr>
          <a:xfrm>
            <a:off x="251520" y="4227934"/>
            <a:ext cx="2160240" cy="646331"/>
          </a:xfrm>
          <a:prstGeom prst="rect">
            <a:avLst/>
          </a:prstGeom>
        </p:spPr>
        <p:txBody>
          <a:bodyPr wrap="square">
            <a:spAutoFit/>
          </a:bodyPr>
          <a:lstStyle/>
          <a:p>
            <a:pPr algn="ctr"/>
            <a:r>
              <a:rPr lang="en-US" dirty="0"/>
              <a:t>T</a:t>
            </a:r>
            <a:r>
              <a:rPr lang="hr-HR" dirty="0"/>
              <a:t>est case 3: </a:t>
            </a:r>
          </a:p>
          <a:p>
            <a:pPr algn="ctr"/>
            <a:r>
              <a:rPr lang="hr-HR" dirty="0"/>
              <a:t>One parameter set</a:t>
            </a:r>
          </a:p>
        </p:txBody>
      </p:sp>
      <p:sp>
        <p:nvSpPr>
          <p:cNvPr id="10" name="Rectangle 9"/>
          <p:cNvSpPr/>
          <p:nvPr/>
        </p:nvSpPr>
        <p:spPr>
          <a:xfrm>
            <a:off x="6012160" y="4096692"/>
            <a:ext cx="2934072" cy="923330"/>
          </a:xfrm>
          <a:prstGeom prst="rect">
            <a:avLst/>
          </a:prstGeom>
        </p:spPr>
        <p:txBody>
          <a:bodyPr wrap="square">
            <a:spAutoFit/>
          </a:bodyPr>
          <a:lstStyle/>
          <a:p>
            <a:pPr algn="ctr"/>
            <a:r>
              <a:rPr lang="en-US" dirty="0"/>
              <a:t>T</a:t>
            </a:r>
            <a:r>
              <a:rPr lang="hr-HR" dirty="0"/>
              <a:t>est case 5: </a:t>
            </a:r>
          </a:p>
          <a:p>
            <a:pPr algn="ctr"/>
            <a:r>
              <a:rPr lang="hr-HR" dirty="0"/>
              <a:t>Three parameter sets</a:t>
            </a:r>
          </a:p>
          <a:p>
            <a:pPr algn="ctr"/>
            <a:r>
              <a:rPr lang="en-US" dirty="0"/>
              <a:t>k = k</a:t>
            </a:r>
            <a:r>
              <a:rPr lang="en-US" baseline="-25000" dirty="0"/>
              <a:t>1</a:t>
            </a:r>
            <a:r>
              <a:rPr lang="en-US" dirty="0"/>
              <a:t>*t</a:t>
            </a:r>
            <a:r>
              <a:rPr lang="en-US" baseline="30000" dirty="0"/>
              <a:t>2</a:t>
            </a:r>
            <a:r>
              <a:rPr lang="en-US" dirty="0"/>
              <a:t> + k</a:t>
            </a:r>
            <a:r>
              <a:rPr lang="en-US" baseline="-25000" dirty="0"/>
              <a:t>2</a:t>
            </a:r>
            <a:r>
              <a:rPr lang="en-US" dirty="0"/>
              <a:t>*t + k</a:t>
            </a:r>
            <a:r>
              <a:rPr lang="en-US" baseline="-25000" dirty="0"/>
              <a:t>3</a:t>
            </a:r>
            <a:endParaRPr lang="hr-HR" baseline="-25000" dirty="0"/>
          </a:p>
        </p:txBody>
      </p:sp>
      <p:pic>
        <p:nvPicPr>
          <p:cNvPr id="2" name="Picture 1"/>
          <p:cNvPicPr>
            <a:picLocks noChangeAspect="1"/>
          </p:cNvPicPr>
          <p:nvPr/>
        </p:nvPicPr>
        <p:blipFill>
          <a:blip r:embed="rId5"/>
          <a:stretch>
            <a:fillRect/>
          </a:stretch>
        </p:blipFill>
        <p:spPr>
          <a:xfrm>
            <a:off x="5652120" y="857810"/>
            <a:ext cx="3384376" cy="3161106"/>
          </a:xfrm>
          <a:prstGeom prst="rect">
            <a:avLst/>
          </a:prstGeom>
        </p:spPr>
      </p:pic>
    </p:spTree>
    <p:extLst>
      <p:ext uri="{BB962C8B-B14F-4D97-AF65-F5344CB8AC3E}">
        <p14:creationId xmlns:p14="http://schemas.microsoft.com/office/powerpoint/2010/main" val="15254394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0675" y="38604"/>
            <a:ext cx="8763812" cy="44491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smtClean="0"/>
              <a:t>Parameter settings</a:t>
            </a:r>
            <a:endParaRPr lang="en-US" sz="2400" b="1" dirty="0">
              <a:latin typeface="Trebuchet MS" pitchFamily="34" charset="0"/>
            </a:endParaRPr>
          </a:p>
        </p:txBody>
      </p:sp>
      <p:sp>
        <p:nvSpPr>
          <p:cNvPr id="9" name="Rectangle 8"/>
          <p:cNvSpPr/>
          <p:nvPr/>
        </p:nvSpPr>
        <p:spPr>
          <a:xfrm>
            <a:off x="2987824" y="4083918"/>
            <a:ext cx="2808312" cy="923330"/>
          </a:xfrm>
          <a:prstGeom prst="rect">
            <a:avLst/>
          </a:prstGeom>
        </p:spPr>
        <p:txBody>
          <a:bodyPr wrap="square">
            <a:spAutoFit/>
          </a:bodyPr>
          <a:lstStyle/>
          <a:p>
            <a:pPr algn="ctr"/>
            <a:r>
              <a:rPr lang="en-US" dirty="0" smtClean="0"/>
              <a:t>T</a:t>
            </a:r>
            <a:r>
              <a:rPr lang="hr-HR" dirty="0" smtClean="0"/>
              <a:t>est </a:t>
            </a:r>
            <a:r>
              <a:rPr lang="hr-HR" dirty="0"/>
              <a:t>case </a:t>
            </a:r>
            <a:r>
              <a:rPr lang="hr-HR" dirty="0" smtClean="0"/>
              <a:t>4: </a:t>
            </a:r>
            <a:endParaRPr lang="hr-HR" dirty="0"/>
          </a:p>
          <a:p>
            <a:pPr algn="ctr"/>
            <a:r>
              <a:rPr lang="hr-HR" dirty="0" smtClean="0"/>
              <a:t>Two </a:t>
            </a:r>
            <a:r>
              <a:rPr lang="hr-HR" dirty="0"/>
              <a:t>parameter </a:t>
            </a:r>
            <a:r>
              <a:rPr lang="hr-HR" dirty="0" smtClean="0"/>
              <a:t>sets</a:t>
            </a:r>
          </a:p>
          <a:p>
            <a:pPr algn="ctr"/>
            <a:r>
              <a:rPr lang="en-US" dirty="0" smtClean="0"/>
              <a:t>k = </a:t>
            </a:r>
            <a:r>
              <a:rPr lang="en-US" dirty="0"/>
              <a:t>k</a:t>
            </a:r>
            <a:r>
              <a:rPr lang="en-US" baseline="-25000" dirty="0"/>
              <a:t>1</a:t>
            </a:r>
            <a:r>
              <a:rPr lang="en-US" dirty="0" smtClean="0"/>
              <a:t>*t + k</a:t>
            </a:r>
            <a:r>
              <a:rPr lang="en-US" baseline="-25000" dirty="0" smtClean="0"/>
              <a:t>2</a:t>
            </a:r>
            <a:endParaRPr lang="hr-HR" dirty="0"/>
          </a:p>
        </p:txBody>
      </p:sp>
      <p:sp>
        <p:nvSpPr>
          <p:cNvPr id="8" name="Rectangle 7"/>
          <p:cNvSpPr/>
          <p:nvPr/>
        </p:nvSpPr>
        <p:spPr>
          <a:xfrm>
            <a:off x="251520" y="4227934"/>
            <a:ext cx="2160240" cy="646331"/>
          </a:xfrm>
          <a:prstGeom prst="rect">
            <a:avLst/>
          </a:prstGeom>
        </p:spPr>
        <p:txBody>
          <a:bodyPr wrap="square">
            <a:spAutoFit/>
          </a:bodyPr>
          <a:lstStyle/>
          <a:p>
            <a:pPr algn="ctr"/>
            <a:r>
              <a:rPr lang="en-US" dirty="0"/>
              <a:t>T</a:t>
            </a:r>
            <a:r>
              <a:rPr lang="hr-HR" dirty="0"/>
              <a:t>est case 3: </a:t>
            </a:r>
          </a:p>
          <a:p>
            <a:pPr algn="ctr"/>
            <a:r>
              <a:rPr lang="hr-HR" dirty="0"/>
              <a:t>One parameter set</a:t>
            </a:r>
          </a:p>
        </p:txBody>
      </p:sp>
      <p:sp>
        <p:nvSpPr>
          <p:cNvPr id="10" name="Rectangle 9"/>
          <p:cNvSpPr/>
          <p:nvPr/>
        </p:nvSpPr>
        <p:spPr>
          <a:xfrm>
            <a:off x="6012160" y="4096692"/>
            <a:ext cx="2934072" cy="923330"/>
          </a:xfrm>
          <a:prstGeom prst="rect">
            <a:avLst/>
          </a:prstGeom>
        </p:spPr>
        <p:txBody>
          <a:bodyPr wrap="square">
            <a:spAutoFit/>
          </a:bodyPr>
          <a:lstStyle/>
          <a:p>
            <a:pPr algn="ctr"/>
            <a:r>
              <a:rPr lang="en-US" dirty="0"/>
              <a:t>T</a:t>
            </a:r>
            <a:r>
              <a:rPr lang="hr-HR" dirty="0"/>
              <a:t>est case 5: </a:t>
            </a:r>
          </a:p>
          <a:p>
            <a:pPr algn="ctr"/>
            <a:r>
              <a:rPr lang="hr-HR" dirty="0"/>
              <a:t>Three parameter sets</a:t>
            </a:r>
          </a:p>
          <a:p>
            <a:pPr algn="ctr"/>
            <a:r>
              <a:rPr lang="en-US" dirty="0"/>
              <a:t>k = k</a:t>
            </a:r>
            <a:r>
              <a:rPr lang="en-US" baseline="-25000" dirty="0"/>
              <a:t>1</a:t>
            </a:r>
            <a:r>
              <a:rPr lang="en-US" dirty="0"/>
              <a:t>*t</a:t>
            </a:r>
            <a:r>
              <a:rPr lang="en-US" baseline="30000" dirty="0"/>
              <a:t>2</a:t>
            </a:r>
            <a:r>
              <a:rPr lang="en-US" dirty="0"/>
              <a:t> + k</a:t>
            </a:r>
            <a:r>
              <a:rPr lang="en-US" baseline="-25000" dirty="0"/>
              <a:t>2</a:t>
            </a:r>
            <a:r>
              <a:rPr lang="en-US" dirty="0"/>
              <a:t>*t + k</a:t>
            </a:r>
            <a:r>
              <a:rPr lang="en-US" baseline="-25000" dirty="0"/>
              <a:t>3</a:t>
            </a:r>
            <a:endParaRPr lang="hr-HR" baseline="-25000" dirty="0"/>
          </a:p>
        </p:txBody>
      </p:sp>
      <p:pic>
        <p:nvPicPr>
          <p:cNvPr id="3" name="Picture 2"/>
          <p:cNvPicPr>
            <a:picLocks noChangeAspect="1"/>
          </p:cNvPicPr>
          <p:nvPr/>
        </p:nvPicPr>
        <p:blipFill>
          <a:blip r:embed="rId3"/>
          <a:stretch>
            <a:fillRect/>
          </a:stretch>
        </p:blipFill>
        <p:spPr>
          <a:xfrm>
            <a:off x="107504" y="762048"/>
            <a:ext cx="3338929" cy="3118657"/>
          </a:xfrm>
          <a:prstGeom prst="rect">
            <a:avLst/>
          </a:prstGeom>
        </p:spPr>
      </p:pic>
      <p:pic>
        <p:nvPicPr>
          <p:cNvPr id="6" name="Picture 5"/>
          <p:cNvPicPr>
            <a:picLocks noChangeAspect="1"/>
          </p:cNvPicPr>
          <p:nvPr/>
        </p:nvPicPr>
        <p:blipFill>
          <a:blip r:embed="rId4"/>
          <a:stretch>
            <a:fillRect/>
          </a:stretch>
        </p:blipFill>
        <p:spPr>
          <a:xfrm>
            <a:off x="2926095" y="771550"/>
            <a:ext cx="3315040" cy="3096344"/>
          </a:xfrm>
          <a:prstGeom prst="rect">
            <a:avLst/>
          </a:prstGeom>
        </p:spPr>
      </p:pic>
      <p:pic>
        <p:nvPicPr>
          <p:cNvPr id="11" name="Picture 10"/>
          <p:cNvPicPr>
            <a:picLocks noChangeAspect="1"/>
          </p:cNvPicPr>
          <p:nvPr/>
        </p:nvPicPr>
        <p:blipFill>
          <a:blip r:embed="rId5"/>
          <a:stretch>
            <a:fillRect/>
          </a:stretch>
        </p:blipFill>
        <p:spPr>
          <a:xfrm>
            <a:off x="5722570" y="763408"/>
            <a:ext cx="3315040" cy="3096344"/>
          </a:xfrm>
          <a:prstGeom prst="rect">
            <a:avLst/>
          </a:prstGeom>
        </p:spPr>
      </p:pic>
    </p:spTree>
    <p:extLst>
      <p:ext uri="{BB962C8B-B14F-4D97-AF65-F5344CB8AC3E}">
        <p14:creationId xmlns:p14="http://schemas.microsoft.com/office/powerpoint/2010/main" val="290013415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0675" y="38604"/>
            <a:ext cx="8763812" cy="44491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smtClean="0"/>
              <a:t>Parameter settings</a:t>
            </a:r>
            <a:endParaRPr lang="en-US" sz="2400" b="1" dirty="0">
              <a:latin typeface="Trebuchet MS" pitchFamily="34" charset="0"/>
            </a:endParaRPr>
          </a:p>
        </p:txBody>
      </p:sp>
      <p:sp>
        <p:nvSpPr>
          <p:cNvPr id="8" name="Rectangle 7"/>
          <p:cNvSpPr/>
          <p:nvPr/>
        </p:nvSpPr>
        <p:spPr>
          <a:xfrm>
            <a:off x="251520" y="483518"/>
            <a:ext cx="7776864" cy="923330"/>
          </a:xfrm>
          <a:prstGeom prst="rect">
            <a:avLst/>
          </a:prstGeom>
        </p:spPr>
        <p:txBody>
          <a:bodyPr wrap="square">
            <a:spAutoFit/>
          </a:bodyPr>
          <a:lstStyle/>
          <a:p>
            <a:r>
              <a:rPr lang="en-US" b="1" dirty="0"/>
              <a:t>T</a:t>
            </a:r>
            <a:r>
              <a:rPr lang="hr-HR" b="1" dirty="0"/>
              <a:t>est case 3</a:t>
            </a:r>
            <a:r>
              <a:rPr lang="hr-HR" dirty="0"/>
              <a:t>: </a:t>
            </a:r>
            <a:r>
              <a:rPr lang="hr-HR" dirty="0" smtClean="0"/>
              <a:t>One </a:t>
            </a:r>
            <a:r>
              <a:rPr lang="hr-HR" dirty="0"/>
              <a:t>parameter </a:t>
            </a:r>
            <a:r>
              <a:rPr lang="hr-HR" dirty="0" smtClean="0"/>
              <a:t>set - </a:t>
            </a:r>
            <a:r>
              <a:rPr lang="en-US" dirty="0" smtClean="0">
                <a:solidFill>
                  <a:srgbClr val="FF0000"/>
                </a:solidFill>
              </a:rPr>
              <a:t>Solid </a:t>
            </a:r>
            <a:r>
              <a:rPr lang="en-US" dirty="0">
                <a:solidFill>
                  <a:srgbClr val="FF0000"/>
                </a:solidFill>
              </a:rPr>
              <a:t>lines </a:t>
            </a:r>
            <a:endParaRPr lang="hr-HR" dirty="0" smtClean="0">
              <a:solidFill>
                <a:srgbClr val="FF0000"/>
              </a:solidFill>
            </a:endParaRPr>
          </a:p>
          <a:p>
            <a:r>
              <a:rPr lang="en-US" b="1" dirty="0"/>
              <a:t>T</a:t>
            </a:r>
            <a:r>
              <a:rPr lang="hr-HR" b="1" dirty="0"/>
              <a:t>est case 4</a:t>
            </a:r>
            <a:r>
              <a:rPr lang="hr-HR" dirty="0"/>
              <a:t>: </a:t>
            </a:r>
            <a:r>
              <a:rPr lang="hr-HR" dirty="0" smtClean="0"/>
              <a:t>Two </a:t>
            </a:r>
            <a:r>
              <a:rPr lang="hr-HR" dirty="0"/>
              <a:t>parameter </a:t>
            </a:r>
            <a:r>
              <a:rPr lang="hr-HR" dirty="0" smtClean="0"/>
              <a:t>sets (</a:t>
            </a:r>
            <a:r>
              <a:rPr lang="en-US" dirty="0" smtClean="0"/>
              <a:t>k </a:t>
            </a:r>
            <a:r>
              <a:rPr lang="en-US" dirty="0"/>
              <a:t>= k</a:t>
            </a:r>
            <a:r>
              <a:rPr lang="en-US" baseline="-25000" dirty="0"/>
              <a:t>1</a:t>
            </a:r>
            <a:r>
              <a:rPr lang="en-US" dirty="0"/>
              <a:t>*t + </a:t>
            </a:r>
            <a:r>
              <a:rPr lang="en-US" dirty="0" smtClean="0"/>
              <a:t>k</a:t>
            </a:r>
            <a:r>
              <a:rPr lang="en-US" baseline="-25000" dirty="0" smtClean="0"/>
              <a:t>2</a:t>
            </a:r>
            <a:r>
              <a:rPr lang="en-US" dirty="0" smtClean="0"/>
              <a:t>)</a:t>
            </a:r>
            <a:r>
              <a:rPr lang="hr-HR" dirty="0"/>
              <a:t> - </a:t>
            </a:r>
            <a:r>
              <a:rPr lang="en-US" dirty="0" smtClean="0">
                <a:solidFill>
                  <a:srgbClr val="FF0000"/>
                </a:solidFill>
              </a:rPr>
              <a:t>Small dashed </a:t>
            </a:r>
            <a:r>
              <a:rPr lang="en-US" dirty="0">
                <a:solidFill>
                  <a:srgbClr val="FF0000"/>
                </a:solidFill>
              </a:rPr>
              <a:t>lines </a:t>
            </a:r>
            <a:endParaRPr lang="hr-HR" dirty="0"/>
          </a:p>
          <a:p>
            <a:r>
              <a:rPr lang="en-US" b="1" dirty="0"/>
              <a:t>T</a:t>
            </a:r>
            <a:r>
              <a:rPr lang="hr-HR" b="1" dirty="0"/>
              <a:t>est case 5</a:t>
            </a:r>
            <a:r>
              <a:rPr lang="hr-HR" dirty="0"/>
              <a:t>: </a:t>
            </a:r>
            <a:r>
              <a:rPr lang="hr-HR" dirty="0" smtClean="0"/>
              <a:t>Three </a:t>
            </a:r>
            <a:r>
              <a:rPr lang="hr-HR" dirty="0"/>
              <a:t>parameter </a:t>
            </a:r>
            <a:r>
              <a:rPr lang="hr-HR" dirty="0" smtClean="0"/>
              <a:t>sets (</a:t>
            </a:r>
            <a:r>
              <a:rPr lang="en-US" dirty="0" smtClean="0"/>
              <a:t>k </a:t>
            </a:r>
            <a:r>
              <a:rPr lang="en-US" dirty="0"/>
              <a:t>= k</a:t>
            </a:r>
            <a:r>
              <a:rPr lang="en-US" baseline="-25000" dirty="0"/>
              <a:t>1</a:t>
            </a:r>
            <a:r>
              <a:rPr lang="en-US" dirty="0"/>
              <a:t>*t</a:t>
            </a:r>
            <a:r>
              <a:rPr lang="en-US" baseline="30000" dirty="0"/>
              <a:t>2</a:t>
            </a:r>
            <a:r>
              <a:rPr lang="en-US" dirty="0"/>
              <a:t> + k</a:t>
            </a:r>
            <a:r>
              <a:rPr lang="en-US" baseline="-25000" dirty="0"/>
              <a:t>2</a:t>
            </a:r>
            <a:r>
              <a:rPr lang="en-US" dirty="0"/>
              <a:t>*t </a:t>
            </a:r>
            <a:r>
              <a:rPr lang="en-US" dirty="0" smtClean="0"/>
              <a:t>+ k</a:t>
            </a:r>
            <a:r>
              <a:rPr lang="en-US" baseline="-25000" dirty="0" smtClean="0"/>
              <a:t>3</a:t>
            </a:r>
            <a:r>
              <a:rPr lang="en-US" dirty="0" smtClean="0"/>
              <a:t>)</a:t>
            </a:r>
            <a:r>
              <a:rPr lang="hr-HR" dirty="0"/>
              <a:t> - </a:t>
            </a:r>
            <a:r>
              <a:rPr lang="en-US" dirty="0" smtClean="0">
                <a:solidFill>
                  <a:srgbClr val="FF0000"/>
                </a:solidFill>
              </a:rPr>
              <a:t>Large </a:t>
            </a:r>
            <a:r>
              <a:rPr lang="en-US" dirty="0">
                <a:solidFill>
                  <a:srgbClr val="FF0000"/>
                </a:solidFill>
              </a:rPr>
              <a:t>dashed lines </a:t>
            </a:r>
            <a:endParaRPr lang="hr-HR" dirty="0">
              <a:solidFill>
                <a:srgbClr val="FF0000"/>
              </a:solidFill>
            </a:endParaRPr>
          </a:p>
        </p:txBody>
      </p:sp>
      <p:pic>
        <p:nvPicPr>
          <p:cNvPr id="11" name="Picture 10"/>
          <p:cNvPicPr>
            <a:picLocks noChangeAspect="1"/>
          </p:cNvPicPr>
          <p:nvPr/>
        </p:nvPicPr>
        <p:blipFill>
          <a:blip r:embed="rId3"/>
          <a:stretch>
            <a:fillRect/>
          </a:stretch>
        </p:blipFill>
        <p:spPr>
          <a:xfrm>
            <a:off x="0" y="1675458"/>
            <a:ext cx="3563888" cy="3328776"/>
          </a:xfrm>
          <a:prstGeom prst="rect">
            <a:avLst/>
          </a:prstGeom>
        </p:spPr>
      </p:pic>
      <p:pic>
        <p:nvPicPr>
          <p:cNvPr id="12" name="Picture 11"/>
          <p:cNvPicPr>
            <a:picLocks noChangeAspect="1"/>
          </p:cNvPicPr>
          <p:nvPr/>
        </p:nvPicPr>
        <p:blipFill>
          <a:blip r:embed="rId4"/>
          <a:stretch>
            <a:fillRect/>
          </a:stretch>
        </p:blipFill>
        <p:spPr>
          <a:xfrm>
            <a:off x="2668489" y="1664823"/>
            <a:ext cx="3597263" cy="3359949"/>
          </a:xfrm>
          <a:prstGeom prst="rect">
            <a:avLst/>
          </a:prstGeom>
        </p:spPr>
      </p:pic>
      <p:pic>
        <p:nvPicPr>
          <p:cNvPr id="13" name="Picture 12"/>
          <p:cNvPicPr>
            <a:picLocks noChangeAspect="1"/>
          </p:cNvPicPr>
          <p:nvPr/>
        </p:nvPicPr>
        <p:blipFill>
          <a:blip r:embed="rId5"/>
          <a:stretch>
            <a:fillRect/>
          </a:stretch>
        </p:blipFill>
        <p:spPr>
          <a:xfrm>
            <a:off x="5355947" y="1635646"/>
            <a:ext cx="3654748" cy="3413640"/>
          </a:xfrm>
          <a:prstGeom prst="rect">
            <a:avLst/>
          </a:prstGeom>
        </p:spPr>
      </p:pic>
    </p:spTree>
    <p:extLst>
      <p:ext uri="{BB962C8B-B14F-4D97-AF65-F5344CB8AC3E}">
        <p14:creationId xmlns:p14="http://schemas.microsoft.com/office/powerpoint/2010/main" val="41034618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0675" y="38604"/>
            <a:ext cx="8763812" cy="44491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smtClean="0"/>
              <a:t>Findings</a:t>
            </a:r>
            <a:endParaRPr lang="en-US" sz="2400" b="1" dirty="0">
              <a:latin typeface="Trebuchet MS" pitchFamily="34" charset="0"/>
            </a:endParaRPr>
          </a:p>
        </p:txBody>
      </p:sp>
      <p:pic>
        <p:nvPicPr>
          <p:cNvPr id="2" name="Picture 1"/>
          <p:cNvPicPr>
            <a:picLocks noChangeAspect="1"/>
          </p:cNvPicPr>
          <p:nvPr/>
        </p:nvPicPr>
        <p:blipFill>
          <a:blip r:embed="rId3"/>
          <a:stretch>
            <a:fillRect/>
          </a:stretch>
        </p:blipFill>
        <p:spPr>
          <a:xfrm>
            <a:off x="35496" y="555526"/>
            <a:ext cx="4454703" cy="4504830"/>
          </a:xfrm>
          <a:prstGeom prst="rect">
            <a:avLst/>
          </a:prstGeom>
        </p:spPr>
      </p:pic>
      <p:pic>
        <p:nvPicPr>
          <p:cNvPr id="6" name="Picture 5"/>
          <p:cNvPicPr>
            <a:picLocks noChangeAspect="1"/>
          </p:cNvPicPr>
          <p:nvPr/>
        </p:nvPicPr>
        <p:blipFill>
          <a:blip r:embed="rId4"/>
          <a:stretch>
            <a:fillRect/>
          </a:stretch>
        </p:blipFill>
        <p:spPr>
          <a:xfrm>
            <a:off x="4572000" y="504853"/>
            <a:ext cx="4532962" cy="4608512"/>
          </a:xfrm>
          <a:prstGeom prst="rect">
            <a:avLst/>
          </a:prstGeom>
        </p:spPr>
      </p:pic>
      <p:sp>
        <p:nvSpPr>
          <p:cNvPr id="56" name="Rectangle 55"/>
          <p:cNvSpPr/>
          <p:nvPr/>
        </p:nvSpPr>
        <p:spPr>
          <a:xfrm>
            <a:off x="395536" y="627534"/>
            <a:ext cx="7560840" cy="830997"/>
          </a:xfrm>
          <a:prstGeom prst="rect">
            <a:avLst/>
          </a:prstGeom>
        </p:spPr>
        <p:txBody>
          <a:bodyPr wrap="square">
            <a:spAutoFit/>
          </a:bodyPr>
          <a:lstStyle/>
          <a:p>
            <a:pPr algn="ctr"/>
            <a:r>
              <a:rPr lang="en-US" sz="2400" b="1" dirty="0" smtClean="0">
                <a:solidFill>
                  <a:srgbClr val="FF0000"/>
                </a:solidFill>
              </a:rPr>
              <a:t>?? Null hypothesis ??</a:t>
            </a:r>
          </a:p>
          <a:p>
            <a:pPr algn="ctr"/>
            <a:r>
              <a:rPr lang="en-US" sz="2400" i="1" dirty="0" smtClean="0">
                <a:solidFill>
                  <a:srgbClr val="FF0000"/>
                </a:solidFill>
              </a:rPr>
              <a:t>Parameters </a:t>
            </a:r>
            <a:r>
              <a:rPr lang="en-US" sz="2400" i="1" dirty="0">
                <a:solidFill>
                  <a:srgbClr val="FF0000"/>
                </a:solidFill>
              </a:rPr>
              <a:t>don</a:t>
            </a:r>
            <a:r>
              <a:rPr lang="uk-UA" sz="2400" i="1" dirty="0">
                <a:solidFill>
                  <a:srgbClr val="FF0000"/>
                </a:solidFill>
              </a:rPr>
              <a:t>’</a:t>
            </a:r>
            <a:r>
              <a:rPr lang="en-US" sz="2400" i="1" dirty="0">
                <a:solidFill>
                  <a:srgbClr val="FF0000"/>
                </a:solidFill>
              </a:rPr>
              <a:t>t change with different treatments</a:t>
            </a:r>
            <a:endParaRPr lang="hr-HR" sz="2400" i="1" dirty="0">
              <a:solidFill>
                <a:srgbClr val="FF0000"/>
              </a:solidFill>
            </a:endParaRPr>
          </a:p>
        </p:txBody>
      </p:sp>
    </p:spTree>
    <p:extLst>
      <p:ext uri="{BB962C8B-B14F-4D97-AF65-F5344CB8AC3E}">
        <p14:creationId xmlns:p14="http://schemas.microsoft.com/office/powerpoint/2010/main" val="38666037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0675" y="38604"/>
            <a:ext cx="8763812" cy="44491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smtClean="0"/>
              <a:t>Findings</a:t>
            </a:r>
            <a:endParaRPr lang="en-US" sz="2400" b="1" dirty="0">
              <a:latin typeface="Trebuchet MS" pitchFamily="34" charset="0"/>
            </a:endParaRPr>
          </a:p>
        </p:txBody>
      </p:sp>
      <p:sp>
        <p:nvSpPr>
          <p:cNvPr id="56" name="Rectangle 55"/>
          <p:cNvSpPr/>
          <p:nvPr/>
        </p:nvSpPr>
        <p:spPr>
          <a:xfrm>
            <a:off x="395536" y="453901"/>
            <a:ext cx="7560840" cy="830997"/>
          </a:xfrm>
          <a:prstGeom prst="rect">
            <a:avLst/>
          </a:prstGeom>
        </p:spPr>
        <p:txBody>
          <a:bodyPr wrap="square">
            <a:spAutoFit/>
          </a:bodyPr>
          <a:lstStyle/>
          <a:p>
            <a:pPr algn="ctr"/>
            <a:r>
              <a:rPr lang="en-US" sz="2400" b="1" dirty="0" smtClean="0">
                <a:solidFill>
                  <a:srgbClr val="FF0000"/>
                </a:solidFill>
              </a:rPr>
              <a:t>Other Hypotheses:</a:t>
            </a:r>
            <a:r>
              <a:rPr lang="en-US" sz="2400" b="1" dirty="0">
                <a:solidFill>
                  <a:srgbClr val="FF0000"/>
                </a:solidFill>
              </a:rPr>
              <a:t> </a:t>
            </a:r>
            <a:r>
              <a:rPr lang="en-US" sz="2400" b="1" dirty="0" smtClean="0">
                <a:solidFill>
                  <a:srgbClr val="FF0000"/>
                </a:solidFill>
              </a:rPr>
              <a:t>1. Smaller pot </a:t>
            </a:r>
            <a:r>
              <a:rPr lang="en-US" sz="2400" b="1" dirty="0" smtClean="0">
                <a:solidFill>
                  <a:srgbClr val="FF0000"/>
                </a:solidFill>
                <a:latin typeface="Wingdings"/>
                <a:ea typeface="Wingdings"/>
                <a:cs typeface="Wingdings"/>
                <a:sym typeface="Wingdings"/>
              </a:rPr>
              <a:t></a:t>
            </a:r>
            <a:r>
              <a:rPr lang="en-US" sz="2400" b="1" dirty="0" smtClean="0">
                <a:solidFill>
                  <a:srgbClr val="FF0000"/>
                </a:solidFill>
              </a:rPr>
              <a:t> lower k </a:t>
            </a:r>
            <a:r>
              <a:rPr lang="en-US" sz="2400" b="1" dirty="0">
                <a:solidFill>
                  <a:srgbClr val="FF0000"/>
                </a:solidFill>
                <a:latin typeface="Wingdings"/>
                <a:ea typeface="Wingdings"/>
                <a:cs typeface="Wingdings"/>
                <a:sym typeface="Wingdings"/>
              </a:rPr>
              <a:t></a:t>
            </a:r>
            <a:r>
              <a:rPr lang="en-US" sz="2400" b="1" dirty="0" smtClean="0">
                <a:solidFill>
                  <a:srgbClr val="FF0000"/>
                </a:solidFill>
              </a:rPr>
              <a:t> higher Y</a:t>
            </a:r>
          </a:p>
          <a:p>
            <a:pPr algn="ctr"/>
            <a:r>
              <a:rPr lang="en-US" sz="2400" b="1" dirty="0" smtClean="0">
                <a:solidFill>
                  <a:srgbClr val="FF0000"/>
                </a:solidFill>
              </a:rPr>
              <a:t>2. Low </a:t>
            </a:r>
            <a:r>
              <a:rPr lang="en-US" sz="2400" b="1" dirty="0" err="1" smtClean="0">
                <a:solidFill>
                  <a:srgbClr val="FF0000"/>
                </a:solidFill>
              </a:rPr>
              <a:t>a</a:t>
            </a:r>
            <a:r>
              <a:rPr lang="en-US" sz="2400" b="1" baseline="-25000" dirty="0" err="1" smtClean="0">
                <a:solidFill>
                  <a:srgbClr val="FF0000"/>
                </a:solidFill>
              </a:rPr>
              <a:t>r</a:t>
            </a:r>
            <a:r>
              <a:rPr lang="en-US" sz="2400" b="1" dirty="0" smtClean="0">
                <a:solidFill>
                  <a:srgbClr val="FF0000"/>
                </a:solidFill>
              </a:rPr>
              <a:t> </a:t>
            </a:r>
          </a:p>
        </p:txBody>
      </p:sp>
      <p:pic>
        <p:nvPicPr>
          <p:cNvPr id="10" name="Picture 9"/>
          <p:cNvPicPr>
            <a:picLocks noChangeAspect="1"/>
          </p:cNvPicPr>
          <p:nvPr/>
        </p:nvPicPr>
        <p:blipFill>
          <a:blip r:embed="rId3"/>
          <a:stretch>
            <a:fillRect/>
          </a:stretch>
        </p:blipFill>
        <p:spPr>
          <a:xfrm>
            <a:off x="0" y="1491631"/>
            <a:ext cx="3101974" cy="3651870"/>
          </a:xfrm>
          <a:prstGeom prst="rect">
            <a:avLst/>
          </a:prstGeom>
        </p:spPr>
      </p:pic>
      <p:pic>
        <p:nvPicPr>
          <p:cNvPr id="12" name="Picture 11" descr="Y_over_time_par_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28834" y="1491630"/>
            <a:ext cx="3210074" cy="3651870"/>
          </a:xfrm>
          <a:prstGeom prst="rect">
            <a:avLst/>
          </a:prstGeom>
        </p:spPr>
      </p:pic>
      <p:pic>
        <p:nvPicPr>
          <p:cNvPr id="11" name="Picture 10"/>
          <p:cNvPicPr>
            <a:picLocks noChangeAspect="1"/>
          </p:cNvPicPr>
          <p:nvPr/>
        </p:nvPicPr>
        <p:blipFill>
          <a:blip r:embed="rId5"/>
          <a:stretch>
            <a:fillRect/>
          </a:stretch>
        </p:blipFill>
        <p:spPr>
          <a:xfrm>
            <a:off x="6012160" y="1452582"/>
            <a:ext cx="3131840" cy="3687030"/>
          </a:xfrm>
          <a:prstGeom prst="rect">
            <a:avLst/>
          </a:prstGeom>
        </p:spPr>
      </p:pic>
    </p:spTree>
    <p:extLst>
      <p:ext uri="{BB962C8B-B14F-4D97-AF65-F5344CB8AC3E}">
        <p14:creationId xmlns:p14="http://schemas.microsoft.com/office/powerpoint/2010/main" val="22993130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5004048" y="411510"/>
            <a:ext cx="3779912" cy="4418854"/>
          </a:xfrm>
          <a:prstGeom prst="rect">
            <a:avLst/>
          </a:prstGeom>
        </p:spPr>
      </p:pic>
      <p:sp>
        <p:nvSpPr>
          <p:cNvPr id="4" name="Text Placeholder 1"/>
          <p:cNvSpPr txBox="1">
            <a:spLocks/>
          </p:cNvSpPr>
          <p:nvPr/>
        </p:nvSpPr>
        <p:spPr>
          <a:xfrm>
            <a:off x="200675" y="38604"/>
            <a:ext cx="8763812" cy="44491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smtClean="0"/>
              <a:t>Findings</a:t>
            </a:r>
            <a:endParaRPr lang="en-US" sz="2400" b="1" dirty="0">
              <a:latin typeface="Trebuchet MS" pitchFamily="34" charset="0"/>
            </a:endParaRPr>
          </a:p>
        </p:txBody>
      </p:sp>
      <p:sp>
        <p:nvSpPr>
          <p:cNvPr id="9" name="Rectangle 8"/>
          <p:cNvSpPr/>
          <p:nvPr/>
        </p:nvSpPr>
        <p:spPr>
          <a:xfrm>
            <a:off x="5148064" y="4764837"/>
            <a:ext cx="2808312" cy="369332"/>
          </a:xfrm>
          <a:prstGeom prst="rect">
            <a:avLst/>
          </a:prstGeom>
        </p:spPr>
        <p:txBody>
          <a:bodyPr wrap="square">
            <a:spAutoFit/>
          </a:bodyPr>
          <a:lstStyle/>
          <a:p>
            <a:pPr algn="ctr"/>
            <a:r>
              <a:rPr lang="en-US" dirty="0" smtClean="0"/>
              <a:t>4 </a:t>
            </a:r>
            <a:r>
              <a:rPr lang="en-US" dirty="0"/>
              <a:t>groups of treatments</a:t>
            </a:r>
            <a:endParaRPr lang="hr-HR" dirty="0"/>
          </a:p>
        </p:txBody>
      </p:sp>
      <p:sp>
        <p:nvSpPr>
          <p:cNvPr id="8" name="Rectangle 7"/>
          <p:cNvSpPr/>
          <p:nvPr/>
        </p:nvSpPr>
        <p:spPr>
          <a:xfrm>
            <a:off x="1043608" y="4772808"/>
            <a:ext cx="2448272" cy="369332"/>
          </a:xfrm>
          <a:prstGeom prst="rect">
            <a:avLst/>
          </a:prstGeom>
        </p:spPr>
        <p:txBody>
          <a:bodyPr wrap="square">
            <a:spAutoFit/>
          </a:bodyPr>
          <a:lstStyle/>
          <a:p>
            <a:pPr algn="ctr"/>
            <a:r>
              <a:rPr lang="en-US" dirty="0" smtClean="0"/>
              <a:t>3 groups of treatments</a:t>
            </a:r>
            <a:endParaRPr lang="hr-HR" dirty="0"/>
          </a:p>
        </p:txBody>
      </p:sp>
      <p:pic>
        <p:nvPicPr>
          <p:cNvPr id="14" name="Picture 13"/>
          <p:cNvPicPr>
            <a:picLocks noChangeAspect="1"/>
          </p:cNvPicPr>
          <p:nvPr/>
        </p:nvPicPr>
        <p:blipFill>
          <a:blip r:embed="rId4"/>
          <a:stretch>
            <a:fillRect/>
          </a:stretch>
        </p:blipFill>
        <p:spPr>
          <a:xfrm>
            <a:off x="337043" y="483519"/>
            <a:ext cx="4450981" cy="4335752"/>
          </a:xfrm>
          <a:prstGeom prst="rect">
            <a:avLst/>
          </a:prstGeom>
        </p:spPr>
      </p:pic>
    </p:spTree>
    <p:extLst>
      <p:ext uri="{BB962C8B-B14F-4D97-AF65-F5344CB8AC3E}">
        <p14:creationId xmlns:p14="http://schemas.microsoft.com/office/powerpoint/2010/main" val="31160095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0675" y="38604"/>
            <a:ext cx="8763812" cy="44491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smtClean="0"/>
              <a:t>Findings</a:t>
            </a:r>
            <a:endParaRPr lang="en-US" sz="2400" b="1" dirty="0">
              <a:latin typeface="Trebuchet MS" pitchFamily="34" charset="0"/>
            </a:endParaRPr>
          </a:p>
        </p:txBody>
      </p:sp>
      <p:sp>
        <p:nvSpPr>
          <p:cNvPr id="9" name="Rectangle 8"/>
          <p:cNvSpPr/>
          <p:nvPr/>
        </p:nvSpPr>
        <p:spPr>
          <a:xfrm>
            <a:off x="5220072" y="4764837"/>
            <a:ext cx="2808312" cy="369332"/>
          </a:xfrm>
          <a:prstGeom prst="rect">
            <a:avLst/>
          </a:prstGeom>
        </p:spPr>
        <p:txBody>
          <a:bodyPr wrap="square">
            <a:spAutoFit/>
          </a:bodyPr>
          <a:lstStyle/>
          <a:p>
            <a:pPr algn="ctr"/>
            <a:r>
              <a:rPr lang="en-US" dirty="0" smtClean="0"/>
              <a:t>4 </a:t>
            </a:r>
            <a:r>
              <a:rPr lang="en-US" dirty="0"/>
              <a:t>groups of treatments</a:t>
            </a:r>
            <a:endParaRPr lang="hr-HR" dirty="0"/>
          </a:p>
        </p:txBody>
      </p:sp>
      <p:sp>
        <p:nvSpPr>
          <p:cNvPr id="8" name="Rectangle 7"/>
          <p:cNvSpPr/>
          <p:nvPr/>
        </p:nvSpPr>
        <p:spPr>
          <a:xfrm>
            <a:off x="1043608" y="4772808"/>
            <a:ext cx="2448272" cy="369332"/>
          </a:xfrm>
          <a:prstGeom prst="rect">
            <a:avLst/>
          </a:prstGeom>
        </p:spPr>
        <p:txBody>
          <a:bodyPr wrap="square">
            <a:spAutoFit/>
          </a:bodyPr>
          <a:lstStyle/>
          <a:p>
            <a:pPr algn="ctr"/>
            <a:r>
              <a:rPr lang="en-US" dirty="0" smtClean="0"/>
              <a:t>3 groups of treatments</a:t>
            </a:r>
            <a:endParaRPr lang="hr-HR" dirty="0"/>
          </a:p>
        </p:txBody>
      </p:sp>
      <p:pic>
        <p:nvPicPr>
          <p:cNvPr id="2" name="Picture 1"/>
          <p:cNvPicPr>
            <a:picLocks noChangeAspect="1"/>
          </p:cNvPicPr>
          <p:nvPr/>
        </p:nvPicPr>
        <p:blipFill>
          <a:blip r:embed="rId3"/>
          <a:stretch>
            <a:fillRect/>
          </a:stretch>
        </p:blipFill>
        <p:spPr>
          <a:xfrm>
            <a:off x="5016839" y="480872"/>
            <a:ext cx="3759621" cy="4395133"/>
          </a:xfrm>
          <a:prstGeom prst="rect">
            <a:avLst/>
          </a:prstGeom>
        </p:spPr>
      </p:pic>
      <p:pic>
        <p:nvPicPr>
          <p:cNvPr id="3" name="Picture 2"/>
          <p:cNvPicPr>
            <a:picLocks noChangeAspect="1"/>
          </p:cNvPicPr>
          <p:nvPr/>
        </p:nvPicPr>
        <p:blipFill>
          <a:blip r:embed="rId4"/>
          <a:stretch>
            <a:fillRect/>
          </a:stretch>
        </p:blipFill>
        <p:spPr>
          <a:xfrm>
            <a:off x="352721" y="483518"/>
            <a:ext cx="4507311" cy="4390623"/>
          </a:xfrm>
          <a:prstGeom prst="rect">
            <a:avLst/>
          </a:prstGeom>
        </p:spPr>
      </p:pic>
    </p:spTree>
    <p:extLst>
      <p:ext uri="{BB962C8B-B14F-4D97-AF65-F5344CB8AC3E}">
        <p14:creationId xmlns:p14="http://schemas.microsoft.com/office/powerpoint/2010/main" val="32107455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0675" y="38604"/>
            <a:ext cx="8763812" cy="44491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smtClean="0"/>
              <a:t>Findings</a:t>
            </a:r>
            <a:endParaRPr lang="en-US" sz="2400" b="1" dirty="0">
              <a:latin typeface="Trebuchet MS" pitchFamily="34" charset="0"/>
            </a:endParaRPr>
          </a:p>
        </p:txBody>
      </p:sp>
      <p:sp>
        <p:nvSpPr>
          <p:cNvPr id="9" name="Rectangle 8"/>
          <p:cNvSpPr/>
          <p:nvPr/>
        </p:nvSpPr>
        <p:spPr>
          <a:xfrm>
            <a:off x="5004048" y="4764837"/>
            <a:ext cx="2808312" cy="369332"/>
          </a:xfrm>
          <a:prstGeom prst="rect">
            <a:avLst/>
          </a:prstGeom>
        </p:spPr>
        <p:txBody>
          <a:bodyPr wrap="square">
            <a:spAutoFit/>
          </a:bodyPr>
          <a:lstStyle/>
          <a:p>
            <a:pPr algn="ctr"/>
            <a:r>
              <a:rPr lang="en-US" dirty="0" smtClean="0"/>
              <a:t>4 </a:t>
            </a:r>
            <a:r>
              <a:rPr lang="en-US" dirty="0"/>
              <a:t>groups of treatments</a:t>
            </a:r>
            <a:endParaRPr lang="hr-HR" dirty="0"/>
          </a:p>
        </p:txBody>
      </p:sp>
      <p:sp>
        <p:nvSpPr>
          <p:cNvPr id="8" name="Rectangle 7"/>
          <p:cNvSpPr/>
          <p:nvPr/>
        </p:nvSpPr>
        <p:spPr>
          <a:xfrm>
            <a:off x="755576" y="4772808"/>
            <a:ext cx="2448272" cy="369332"/>
          </a:xfrm>
          <a:prstGeom prst="rect">
            <a:avLst/>
          </a:prstGeom>
        </p:spPr>
        <p:txBody>
          <a:bodyPr wrap="square">
            <a:spAutoFit/>
          </a:bodyPr>
          <a:lstStyle/>
          <a:p>
            <a:pPr algn="ctr"/>
            <a:r>
              <a:rPr lang="en-US" dirty="0" smtClean="0"/>
              <a:t>3 groups of treatments</a:t>
            </a:r>
            <a:endParaRPr lang="hr-HR" dirty="0"/>
          </a:p>
        </p:txBody>
      </p:sp>
      <p:pic>
        <p:nvPicPr>
          <p:cNvPr id="2" name="Picture 1"/>
          <p:cNvPicPr>
            <a:picLocks noChangeAspect="1"/>
          </p:cNvPicPr>
          <p:nvPr/>
        </p:nvPicPr>
        <p:blipFill>
          <a:blip r:embed="rId3"/>
          <a:stretch>
            <a:fillRect/>
          </a:stretch>
        </p:blipFill>
        <p:spPr>
          <a:xfrm>
            <a:off x="232350" y="411510"/>
            <a:ext cx="4583147" cy="4464496"/>
          </a:xfrm>
          <a:prstGeom prst="rect">
            <a:avLst/>
          </a:prstGeom>
        </p:spPr>
      </p:pic>
      <p:pic>
        <p:nvPicPr>
          <p:cNvPr id="3" name="Picture 2"/>
          <p:cNvPicPr>
            <a:picLocks noChangeAspect="1"/>
          </p:cNvPicPr>
          <p:nvPr/>
        </p:nvPicPr>
        <p:blipFill>
          <a:blip r:embed="rId4"/>
          <a:stretch>
            <a:fillRect/>
          </a:stretch>
        </p:blipFill>
        <p:spPr>
          <a:xfrm>
            <a:off x="4833332" y="482234"/>
            <a:ext cx="3758457" cy="4393772"/>
          </a:xfrm>
          <a:prstGeom prst="rect">
            <a:avLst/>
          </a:prstGeom>
        </p:spPr>
      </p:pic>
    </p:spTree>
    <p:extLst>
      <p:ext uri="{BB962C8B-B14F-4D97-AF65-F5344CB8AC3E}">
        <p14:creationId xmlns:p14="http://schemas.microsoft.com/office/powerpoint/2010/main" val="10953431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0675" y="38604"/>
            <a:ext cx="8763812" cy="44491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smtClean="0"/>
              <a:t>Discussion</a:t>
            </a:r>
            <a:endParaRPr lang="en-US" sz="2400" b="1" dirty="0">
              <a:latin typeface="Trebuchet MS" pitchFamily="34" charset="0"/>
            </a:endParaRPr>
          </a:p>
        </p:txBody>
      </p:sp>
      <p:sp>
        <p:nvSpPr>
          <p:cNvPr id="2" name="Rectangle 1"/>
          <p:cNvSpPr/>
          <p:nvPr/>
        </p:nvSpPr>
        <p:spPr>
          <a:xfrm>
            <a:off x="179512" y="555526"/>
            <a:ext cx="8856984" cy="3785652"/>
          </a:xfrm>
          <a:prstGeom prst="rect">
            <a:avLst/>
          </a:prstGeom>
        </p:spPr>
        <p:txBody>
          <a:bodyPr wrap="square">
            <a:spAutoFit/>
          </a:bodyPr>
          <a:lstStyle/>
          <a:p>
            <a:pPr marL="285750" indent="-285750">
              <a:buFont typeface="Arial"/>
              <a:buChar char="•"/>
            </a:pPr>
            <a:r>
              <a:rPr lang="en-US" sz="2000" dirty="0" smtClean="0"/>
              <a:t>We suggest substantial modification to the existing DA framework which we believe becomes </a:t>
            </a:r>
            <a:r>
              <a:rPr lang="en-US" sz="2000" dirty="0"/>
              <a:t>an invaluable tool for quantifying carbon fluxes in experimental </a:t>
            </a:r>
            <a:r>
              <a:rPr lang="en-US" sz="2000" dirty="0" smtClean="0"/>
              <a:t>systems</a:t>
            </a:r>
          </a:p>
          <a:p>
            <a:pPr marL="285750" indent="-285750">
              <a:buFont typeface="Arial"/>
              <a:buChar char="•"/>
            </a:pPr>
            <a:r>
              <a:rPr lang="en-US" sz="2000" dirty="0" smtClean="0"/>
              <a:t>When and how </a:t>
            </a:r>
            <a:r>
              <a:rPr lang="en-US" sz="2000" dirty="0"/>
              <a:t>much </a:t>
            </a:r>
            <a:r>
              <a:rPr lang="en-US" sz="2000" dirty="0" err="1"/>
              <a:t>photosynthate</a:t>
            </a:r>
            <a:r>
              <a:rPr lang="en-US" sz="2000" dirty="0"/>
              <a:t> is allocated to growth vs. </a:t>
            </a:r>
            <a:r>
              <a:rPr lang="en-US" sz="2000" dirty="0" smtClean="0"/>
              <a:t>storage </a:t>
            </a:r>
          </a:p>
          <a:p>
            <a:pPr marL="285750" indent="-285750">
              <a:buFont typeface="Arial"/>
              <a:buChar char="•"/>
            </a:pPr>
            <a:r>
              <a:rPr lang="en-US" sz="2000" dirty="0" smtClean="0"/>
              <a:t>The storage pool is a significant portion of the total Carbon mass</a:t>
            </a:r>
          </a:p>
          <a:p>
            <a:pPr marL="285750" indent="-285750">
              <a:buFont typeface="Arial"/>
              <a:buChar char="•"/>
            </a:pPr>
            <a:r>
              <a:rPr lang="en-US" sz="2000" dirty="0"/>
              <a:t>Allow the assimilation of tissue-level measurements, such as measurements of leaf photosynthesis and dark respiration, which provide important constraints on the carbon </a:t>
            </a:r>
            <a:r>
              <a:rPr lang="en-US" sz="2000" dirty="0" smtClean="0"/>
              <a:t>budget</a:t>
            </a:r>
            <a:endParaRPr lang="en-US" sz="2000" dirty="0"/>
          </a:p>
          <a:p>
            <a:pPr marL="285750" indent="-285750">
              <a:buFont typeface="Arial"/>
              <a:buChar char="•"/>
            </a:pPr>
            <a:r>
              <a:rPr lang="en-US" sz="2000" dirty="0" smtClean="0"/>
              <a:t>We prove the null </a:t>
            </a:r>
            <a:r>
              <a:rPr lang="en-US" sz="2000" dirty="0"/>
              <a:t>hypothesis to be wrong as there are significant variations between the </a:t>
            </a:r>
            <a:r>
              <a:rPr lang="en-US" sz="2000" dirty="0" smtClean="0"/>
              <a:t>allocation fractions </a:t>
            </a:r>
            <a:r>
              <a:rPr lang="en-US" sz="2000" dirty="0"/>
              <a:t>for different treatments over time</a:t>
            </a:r>
          </a:p>
          <a:p>
            <a:pPr marL="285750" indent="-285750">
              <a:buFont typeface="Arial"/>
              <a:buChar char="•"/>
            </a:pPr>
            <a:r>
              <a:rPr lang="en-US" sz="2000" dirty="0" smtClean="0"/>
              <a:t>We establish the relationships between various allocation fractions </a:t>
            </a:r>
            <a:r>
              <a:rPr lang="en-US" sz="2000" dirty="0" smtClean="0"/>
              <a:t>and</a:t>
            </a:r>
            <a:r>
              <a:rPr lang="en-US" sz="2000" dirty="0" smtClean="0"/>
              <a:t> </a:t>
            </a:r>
            <a:r>
              <a:rPr lang="en-US" sz="2000" dirty="0" smtClean="0"/>
              <a:t>sink </a:t>
            </a:r>
            <a:r>
              <a:rPr lang="en-US" sz="2000" dirty="0" smtClean="0"/>
              <a:t>limitation</a:t>
            </a:r>
            <a:endParaRPr lang="en-US" sz="2000" dirty="0"/>
          </a:p>
        </p:txBody>
      </p:sp>
    </p:spTree>
    <p:extLst>
      <p:ext uri="{BB962C8B-B14F-4D97-AF65-F5344CB8AC3E}">
        <p14:creationId xmlns:p14="http://schemas.microsoft.com/office/powerpoint/2010/main" val="140553979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0675" y="38604"/>
            <a:ext cx="8763812" cy="44491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smtClean="0"/>
              <a:t>The concept</a:t>
            </a:r>
            <a:endParaRPr lang="en-US" sz="2400" b="1" dirty="0">
              <a:latin typeface="Trebuchet MS" pitchFamily="34" charset="0"/>
            </a:endParaRPr>
          </a:p>
        </p:txBody>
      </p:sp>
      <p:sp>
        <p:nvSpPr>
          <p:cNvPr id="2" name="Rectangle 1"/>
          <p:cNvSpPr/>
          <p:nvPr/>
        </p:nvSpPr>
        <p:spPr>
          <a:xfrm>
            <a:off x="2195736" y="1059582"/>
            <a:ext cx="1656184" cy="864096"/>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GPP</a:t>
            </a:r>
            <a:endParaRPr lang="en-US" dirty="0">
              <a:solidFill>
                <a:schemeClr val="bg1"/>
              </a:solidFill>
            </a:endParaRPr>
          </a:p>
        </p:txBody>
      </p:sp>
      <p:sp>
        <p:nvSpPr>
          <p:cNvPr id="62" name="Rectangle 61"/>
          <p:cNvSpPr/>
          <p:nvPr/>
        </p:nvSpPr>
        <p:spPr>
          <a:xfrm>
            <a:off x="3851920" y="3939902"/>
            <a:ext cx="1440160" cy="86409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N</a:t>
            </a:r>
            <a:r>
              <a:rPr lang="en-US" dirty="0" smtClean="0"/>
              <a:t>PP</a:t>
            </a:r>
            <a:endParaRPr lang="en-US" dirty="0"/>
          </a:p>
        </p:txBody>
      </p:sp>
      <p:sp>
        <p:nvSpPr>
          <p:cNvPr id="63" name="Rectangle 62"/>
          <p:cNvSpPr/>
          <p:nvPr/>
        </p:nvSpPr>
        <p:spPr>
          <a:xfrm>
            <a:off x="5436096" y="1059582"/>
            <a:ext cx="1440160" cy="86409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Respiration</a:t>
            </a:r>
            <a:endParaRPr lang="en-US" dirty="0"/>
          </a:p>
        </p:txBody>
      </p:sp>
      <p:pic>
        <p:nvPicPr>
          <p:cNvPr id="5" name="Picture 4"/>
          <p:cNvPicPr>
            <a:picLocks noChangeAspect="1"/>
          </p:cNvPicPr>
          <p:nvPr/>
        </p:nvPicPr>
        <p:blipFill>
          <a:blip r:embed="rId3"/>
          <a:stretch>
            <a:fillRect/>
          </a:stretch>
        </p:blipFill>
        <p:spPr>
          <a:xfrm>
            <a:off x="35496" y="627534"/>
            <a:ext cx="2110116" cy="1707654"/>
          </a:xfrm>
          <a:prstGeom prst="rect">
            <a:avLst/>
          </a:prstGeom>
        </p:spPr>
      </p:pic>
      <p:pic>
        <p:nvPicPr>
          <p:cNvPr id="6" name="Picture 5"/>
          <p:cNvPicPr>
            <a:picLocks noChangeAspect="1"/>
          </p:cNvPicPr>
          <p:nvPr/>
        </p:nvPicPr>
        <p:blipFill>
          <a:blip r:embed="rId4"/>
          <a:stretch>
            <a:fillRect/>
          </a:stretch>
        </p:blipFill>
        <p:spPr>
          <a:xfrm>
            <a:off x="6876256" y="627534"/>
            <a:ext cx="2245618" cy="2245618"/>
          </a:xfrm>
          <a:prstGeom prst="rect">
            <a:avLst/>
          </a:prstGeom>
        </p:spPr>
      </p:pic>
      <p:pic>
        <p:nvPicPr>
          <p:cNvPr id="7" name="Picture 6"/>
          <p:cNvPicPr>
            <a:picLocks noChangeAspect="1"/>
          </p:cNvPicPr>
          <p:nvPr/>
        </p:nvPicPr>
        <p:blipFill>
          <a:blip r:embed="rId5"/>
          <a:stretch>
            <a:fillRect/>
          </a:stretch>
        </p:blipFill>
        <p:spPr>
          <a:xfrm>
            <a:off x="5292080" y="3723878"/>
            <a:ext cx="3404728" cy="1324061"/>
          </a:xfrm>
          <a:prstGeom prst="rect">
            <a:avLst/>
          </a:prstGeom>
        </p:spPr>
      </p:pic>
      <p:sp>
        <p:nvSpPr>
          <p:cNvPr id="10" name="Rectangle 9"/>
          <p:cNvSpPr/>
          <p:nvPr/>
        </p:nvSpPr>
        <p:spPr>
          <a:xfrm>
            <a:off x="2987824" y="2427734"/>
            <a:ext cx="1656184" cy="864096"/>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Storage</a:t>
            </a:r>
            <a:endParaRPr lang="en-US" dirty="0">
              <a:solidFill>
                <a:schemeClr val="bg1"/>
              </a:solidFill>
            </a:endParaRPr>
          </a:p>
        </p:txBody>
      </p:sp>
      <p:pic>
        <p:nvPicPr>
          <p:cNvPr id="8" name="Picture 7"/>
          <p:cNvPicPr>
            <a:picLocks noChangeAspect="1"/>
          </p:cNvPicPr>
          <p:nvPr/>
        </p:nvPicPr>
        <p:blipFill>
          <a:blip r:embed="rId6"/>
          <a:stretch>
            <a:fillRect/>
          </a:stretch>
        </p:blipFill>
        <p:spPr>
          <a:xfrm>
            <a:off x="4687292" y="1995686"/>
            <a:ext cx="2332980" cy="1811491"/>
          </a:xfrm>
          <a:prstGeom prst="rect">
            <a:avLst/>
          </a:prstGeom>
        </p:spPr>
      </p:pic>
      <p:cxnSp>
        <p:nvCxnSpPr>
          <p:cNvPr id="12" name="Straight Arrow Connector 11"/>
          <p:cNvCxnSpPr>
            <a:stCxn id="2" idx="3"/>
            <a:endCxn id="63" idx="1"/>
          </p:cNvCxnSpPr>
          <p:nvPr/>
        </p:nvCxnSpPr>
        <p:spPr>
          <a:xfrm>
            <a:off x="3851920" y="1491630"/>
            <a:ext cx="158417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2" idx="2"/>
            <a:endCxn id="62" idx="0"/>
          </p:cNvCxnSpPr>
          <p:nvPr/>
        </p:nvCxnSpPr>
        <p:spPr>
          <a:xfrm>
            <a:off x="3023828" y="1923678"/>
            <a:ext cx="1548172" cy="20162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2" idx="2"/>
            <a:endCxn id="10" idx="0"/>
          </p:cNvCxnSpPr>
          <p:nvPr/>
        </p:nvCxnSpPr>
        <p:spPr>
          <a:xfrm>
            <a:off x="3023828" y="1923678"/>
            <a:ext cx="792088" cy="5040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0" idx="2"/>
            <a:endCxn id="62" idx="0"/>
          </p:cNvCxnSpPr>
          <p:nvPr/>
        </p:nvCxnSpPr>
        <p:spPr>
          <a:xfrm>
            <a:off x="3815916" y="3291830"/>
            <a:ext cx="756084" cy="6480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4" name="Picture 23"/>
          <p:cNvPicPr>
            <a:picLocks noChangeAspect="1"/>
          </p:cNvPicPr>
          <p:nvPr/>
        </p:nvPicPr>
        <p:blipFill>
          <a:blip r:embed="rId7"/>
          <a:stretch>
            <a:fillRect/>
          </a:stretch>
        </p:blipFill>
        <p:spPr>
          <a:xfrm>
            <a:off x="755576" y="2427734"/>
            <a:ext cx="2016224" cy="1379522"/>
          </a:xfrm>
          <a:prstGeom prst="rect">
            <a:avLst/>
          </a:prstGeom>
        </p:spPr>
      </p:pic>
    </p:spTree>
    <p:extLst>
      <p:ext uri="{BB962C8B-B14F-4D97-AF65-F5344CB8AC3E}">
        <p14:creationId xmlns:p14="http://schemas.microsoft.com/office/powerpoint/2010/main" val="42515367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6"/>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2" grpId="0" animBg="1"/>
      <p:bldP spid="63" grpId="0" animBg="1"/>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0675" y="38604"/>
            <a:ext cx="8763812" cy="44491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smtClean="0"/>
              <a:t>Need your help!!</a:t>
            </a:r>
            <a:endParaRPr lang="en-US" sz="2400" b="1" dirty="0">
              <a:latin typeface="Trebuchet MS" pitchFamily="34" charset="0"/>
            </a:endParaRPr>
          </a:p>
        </p:txBody>
      </p:sp>
      <p:sp>
        <p:nvSpPr>
          <p:cNvPr id="2" name="Rectangle 1"/>
          <p:cNvSpPr/>
          <p:nvPr/>
        </p:nvSpPr>
        <p:spPr>
          <a:xfrm>
            <a:off x="179512" y="555526"/>
            <a:ext cx="7430239" cy="2585323"/>
          </a:xfrm>
          <a:prstGeom prst="rect">
            <a:avLst/>
          </a:prstGeom>
        </p:spPr>
        <p:txBody>
          <a:bodyPr wrap="none">
            <a:spAutoFit/>
          </a:bodyPr>
          <a:lstStyle/>
          <a:p>
            <a:pPr marL="285750" indent="-285750">
              <a:buFont typeface="Arial"/>
              <a:buChar char="•"/>
            </a:pPr>
            <a:r>
              <a:rPr lang="en-US" dirty="0" smtClean="0"/>
              <a:t>Any other hypothesis / interpretations of these outcomes?</a:t>
            </a:r>
          </a:p>
          <a:p>
            <a:pPr marL="285750" indent="-285750">
              <a:buFont typeface="Arial"/>
              <a:buChar char="•"/>
            </a:pPr>
            <a:endParaRPr lang="en-US" dirty="0" smtClean="0"/>
          </a:p>
          <a:p>
            <a:pPr marL="285750" indent="-285750">
              <a:buFont typeface="Arial"/>
              <a:buChar char="•"/>
            </a:pPr>
            <a:r>
              <a:rPr lang="en-US" dirty="0" smtClean="0"/>
              <a:t>Which grouping seems to be most reasonable in terms of the hypotheses?</a:t>
            </a:r>
          </a:p>
          <a:p>
            <a:pPr marL="285750" indent="-285750">
              <a:buFont typeface="Arial"/>
              <a:buChar char="•"/>
            </a:pPr>
            <a:endParaRPr lang="en-US" dirty="0"/>
          </a:p>
          <a:p>
            <a:pPr marL="285750" indent="-285750">
              <a:buFont typeface="Arial"/>
              <a:buChar char="•"/>
            </a:pPr>
            <a:r>
              <a:rPr lang="en-US" dirty="0" smtClean="0"/>
              <a:t>To Court – Any particular suggestion for the treatment grouping?</a:t>
            </a:r>
          </a:p>
          <a:p>
            <a:pPr marL="285750" indent="-285750">
              <a:buFont typeface="Arial"/>
              <a:buChar char="•"/>
            </a:pPr>
            <a:endParaRPr lang="en-US" dirty="0"/>
          </a:p>
          <a:p>
            <a:pPr marL="285750" indent="-285750">
              <a:buFont typeface="Arial"/>
              <a:buChar char="•"/>
            </a:pPr>
            <a:r>
              <a:rPr lang="en-US" dirty="0" smtClean="0"/>
              <a:t>Any other suggestions??</a:t>
            </a:r>
            <a:r>
              <a:rPr lang="en-US" dirty="0" smtClean="0"/>
              <a:t>?</a:t>
            </a:r>
          </a:p>
          <a:p>
            <a:pPr marL="285750" indent="-285750">
              <a:buFont typeface="Arial"/>
              <a:buChar char="•"/>
            </a:pPr>
            <a:endParaRPr lang="en-US" dirty="0"/>
          </a:p>
          <a:p>
            <a:pPr marL="285750" indent="-285750">
              <a:buFont typeface="Arial"/>
              <a:buChar char="•"/>
            </a:pPr>
            <a:r>
              <a:rPr lang="en-US" dirty="0" smtClean="0">
                <a:solidFill>
                  <a:srgbClr val="FF0000"/>
                </a:solidFill>
              </a:rPr>
              <a:t>Alternative model selection??</a:t>
            </a:r>
            <a:endParaRPr lang="en-US" dirty="0">
              <a:solidFill>
                <a:srgbClr val="FF0000"/>
              </a:solidFill>
            </a:endParaRPr>
          </a:p>
        </p:txBody>
      </p:sp>
    </p:spTree>
    <p:extLst>
      <p:ext uri="{BB962C8B-B14F-4D97-AF65-F5344CB8AC3E}">
        <p14:creationId xmlns:p14="http://schemas.microsoft.com/office/powerpoint/2010/main" val="166886749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0675" y="38604"/>
            <a:ext cx="8763812" cy="44491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smtClean="0"/>
              <a:t>Parameter Sensitivity Test</a:t>
            </a:r>
            <a:endParaRPr lang="en-US" sz="2400" b="1" dirty="0">
              <a:latin typeface="Trebuchet MS" pitchFamily="34" charset="0"/>
            </a:endParaRPr>
          </a:p>
        </p:txBody>
      </p:sp>
      <p:pic>
        <p:nvPicPr>
          <p:cNvPr id="2" name="Picture 1" descr="Carbon_pools_par_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771550"/>
            <a:ext cx="4371950" cy="4371950"/>
          </a:xfrm>
          <a:prstGeom prst="rect">
            <a:avLst/>
          </a:prstGeom>
        </p:spPr>
      </p:pic>
      <p:pic>
        <p:nvPicPr>
          <p:cNvPr id="5" name="Picture 4" descr="Carbon_pools_par_af.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72050" y="771550"/>
            <a:ext cx="4371950" cy="4371950"/>
          </a:xfrm>
          <a:prstGeom prst="rect">
            <a:avLst/>
          </a:prstGeom>
        </p:spPr>
      </p:pic>
      <p:sp>
        <p:nvSpPr>
          <p:cNvPr id="6" name="Rectangle 5"/>
          <p:cNvSpPr/>
          <p:nvPr/>
        </p:nvSpPr>
        <p:spPr>
          <a:xfrm>
            <a:off x="85938" y="411510"/>
            <a:ext cx="9022566" cy="369332"/>
          </a:xfrm>
          <a:prstGeom prst="rect">
            <a:avLst/>
          </a:prstGeom>
        </p:spPr>
        <p:txBody>
          <a:bodyPr wrap="square">
            <a:spAutoFit/>
          </a:bodyPr>
          <a:lstStyle/>
          <a:p>
            <a:r>
              <a:rPr lang="en-US" dirty="0"/>
              <a:t>The baseline </a:t>
            </a:r>
            <a:r>
              <a:rPr lang="en-US" dirty="0" smtClean="0"/>
              <a:t>parameters </a:t>
            </a:r>
            <a:r>
              <a:rPr lang="en-US" dirty="0"/>
              <a:t>are: </a:t>
            </a:r>
            <a:r>
              <a:rPr lang="en-US" dirty="0" smtClean="0"/>
              <a:t>k = 0.5</a:t>
            </a:r>
            <a:r>
              <a:rPr lang="en-US" dirty="0"/>
              <a:t>, </a:t>
            </a:r>
            <a:r>
              <a:rPr lang="en-US" dirty="0" smtClean="0"/>
              <a:t>Y = 0.3</a:t>
            </a:r>
            <a:r>
              <a:rPr lang="en-US" dirty="0"/>
              <a:t>, </a:t>
            </a:r>
            <a:r>
              <a:rPr lang="en-US" dirty="0" err="1" smtClean="0"/>
              <a:t>af</a:t>
            </a:r>
            <a:r>
              <a:rPr lang="en-US" dirty="0" smtClean="0"/>
              <a:t> = 0.36</a:t>
            </a:r>
            <a:r>
              <a:rPr lang="en-US" dirty="0"/>
              <a:t>, </a:t>
            </a:r>
            <a:r>
              <a:rPr lang="en-US" dirty="0" smtClean="0"/>
              <a:t>as = 0.3</a:t>
            </a:r>
            <a:r>
              <a:rPr lang="en-US" dirty="0"/>
              <a:t>, </a:t>
            </a:r>
            <a:r>
              <a:rPr lang="en-US" dirty="0" err="1" smtClean="0"/>
              <a:t>sf</a:t>
            </a:r>
            <a:r>
              <a:rPr lang="en-US" dirty="0" smtClean="0"/>
              <a:t> = 0.005</a:t>
            </a:r>
            <a:r>
              <a:rPr lang="en-US" dirty="0"/>
              <a:t>, </a:t>
            </a:r>
            <a:r>
              <a:rPr lang="en-US" dirty="0" err="1" smtClean="0"/>
              <a:t>ar</a:t>
            </a:r>
            <a:r>
              <a:rPr lang="en-US" dirty="0" smtClean="0"/>
              <a:t> = (</a:t>
            </a:r>
            <a:r>
              <a:rPr lang="en-US" dirty="0"/>
              <a:t>1-af-as</a:t>
            </a:r>
            <a:r>
              <a:rPr lang="en-US" dirty="0" smtClean="0"/>
              <a:t>)</a:t>
            </a:r>
            <a:endParaRPr lang="en-US" dirty="0"/>
          </a:p>
        </p:txBody>
      </p:sp>
    </p:spTree>
    <p:extLst>
      <p:ext uri="{BB962C8B-B14F-4D97-AF65-F5344CB8AC3E}">
        <p14:creationId xmlns:p14="http://schemas.microsoft.com/office/powerpoint/2010/main" val="199719992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107504" y="51470"/>
            <a:ext cx="8763812" cy="44491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smtClean="0"/>
              <a:t>Alternative model setting</a:t>
            </a:r>
            <a:endParaRPr lang="en-US" sz="2400" b="1" dirty="0">
              <a:latin typeface="Trebuchet MS" pitchFamily="34" charset="0"/>
            </a:endParaRPr>
          </a:p>
        </p:txBody>
      </p:sp>
      <p:grpSp>
        <p:nvGrpSpPr>
          <p:cNvPr id="75" name="Group 74"/>
          <p:cNvGrpSpPr/>
          <p:nvPr/>
        </p:nvGrpSpPr>
        <p:grpSpPr>
          <a:xfrm>
            <a:off x="1929600" y="794325"/>
            <a:ext cx="6818864" cy="3073569"/>
            <a:chOff x="1929600" y="506293"/>
            <a:chExt cx="6818864" cy="3073569"/>
          </a:xfrm>
        </p:grpSpPr>
        <p:grpSp>
          <p:nvGrpSpPr>
            <p:cNvPr id="6" name="Group 5"/>
            <p:cNvGrpSpPr/>
            <p:nvPr/>
          </p:nvGrpSpPr>
          <p:grpSpPr>
            <a:xfrm>
              <a:off x="1979712" y="506293"/>
              <a:ext cx="770384" cy="1418456"/>
              <a:chOff x="683568" y="1203598"/>
              <a:chExt cx="770384" cy="1418456"/>
            </a:xfrm>
          </p:grpSpPr>
          <p:sp>
            <p:nvSpPr>
              <p:cNvPr id="36" name="Rectangle 35"/>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GPP</a:t>
                </a:r>
                <a:endParaRPr lang="en-US" sz="2000" dirty="0">
                  <a:solidFill>
                    <a:schemeClr val="tx1"/>
                  </a:solidFill>
                </a:endParaRPr>
              </a:p>
            </p:txBody>
          </p:sp>
          <p:cxnSp>
            <p:nvCxnSpPr>
              <p:cNvPr id="37" name="Straight Arrow Connector 36"/>
              <p:cNvCxnSpPr>
                <a:stCxn id="36"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683568" y="1419622"/>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R</a:t>
                </a:r>
                <a:r>
                  <a:rPr lang="en-US" sz="2000" baseline="-25000" dirty="0" smtClean="0">
                    <a:solidFill>
                      <a:schemeClr val="tx1"/>
                    </a:solidFill>
                  </a:rPr>
                  <a:t>a</a:t>
                </a:r>
                <a:endParaRPr lang="en-US" sz="2000" baseline="-25000" dirty="0">
                  <a:solidFill>
                    <a:schemeClr val="tx1"/>
                  </a:solidFill>
                </a:endParaRPr>
              </a:p>
            </p:txBody>
          </p:sp>
          <p:sp>
            <p:nvSpPr>
              <p:cNvPr id="39" name="Collate 38"/>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7" name="Group 6"/>
            <p:cNvGrpSpPr/>
            <p:nvPr/>
          </p:nvGrpSpPr>
          <p:grpSpPr>
            <a:xfrm>
              <a:off x="6211294" y="1239882"/>
              <a:ext cx="2537170" cy="2339980"/>
              <a:chOff x="1224600" y="1275606"/>
              <a:chExt cx="2537170" cy="2339980"/>
            </a:xfrm>
          </p:grpSpPr>
          <p:sp>
            <p:nvSpPr>
              <p:cNvPr id="20" name="Rectangle 19"/>
              <p:cNvSpPr/>
              <p:nvPr/>
            </p:nvSpPr>
            <p:spPr>
              <a:xfrm>
                <a:off x="196157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C</a:t>
                </a:r>
                <a:r>
                  <a:rPr lang="en-US" sz="2000" baseline="-25000" dirty="0" smtClean="0">
                    <a:solidFill>
                      <a:schemeClr val="tx1"/>
                    </a:solidFill>
                  </a:rPr>
                  <a:t>r</a:t>
                </a:r>
                <a:endParaRPr lang="en-US" sz="2000" baseline="-25000" dirty="0">
                  <a:solidFill>
                    <a:schemeClr val="tx1"/>
                  </a:solidFill>
                </a:endParaRPr>
              </a:p>
            </p:txBody>
          </p:sp>
          <p:sp>
            <p:nvSpPr>
              <p:cNvPr id="21" name="Rectangle 20"/>
              <p:cNvSpPr/>
              <p:nvPr/>
            </p:nvSpPr>
            <p:spPr>
              <a:xfrm>
                <a:off x="196157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smtClean="0">
                    <a:solidFill>
                      <a:schemeClr val="tx1"/>
                    </a:solidFill>
                  </a:rPr>
                  <a:t>C</a:t>
                </a:r>
                <a:r>
                  <a:rPr lang="en-US" sz="2000" baseline="-25000" dirty="0" err="1">
                    <a:solidFill>
                      <a:schemeClr val="tx1"/>
                    </a:solidFill>
                  </a:rPr>
                  <a:t>f</a:t>
                </a:r>
                <a:endParaRPr lang="en-US" sz="2000" baseline="-25000" dirty="0">
                  <a:solidFill>
                    <a:schemeClr val="tx1"/>
                  </a:solidFill>
                </a:endParaRPr>
              </a:p>
            </p:txBody>
          </p:sp>
          <p:sp>
            <p:nvSpPr>
              <p:cNvPr id="22" name="Rectangle 21"/>
              <p:cNvSpPr/>
              <p:nvPr/>
            </p:nvSpPr>
            <p:spPr>
              <a:xfrm>
                <a:off x="196157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C</a:t>
                </a:r>
                <a:r>
                  <a:rPr lang="en-US" sz="2000" baseline="-25000" dirty="0">
                    <a:solidFill>
                      <a:schemeClr val="tx1"/>
                    </a:solidFill>
                  </a:rPr>
                  <a:t>s</a:t>
                </a:r>
              </a:p>
            </p:txBody>
          </p:sp>
          <p:cxnSp>
            <p:nvCxnSpPr>
              <p:cNvPr id="23" name="Straight Arrow Connector 37"/>
              <p:cNvCxnSpPr>
                <a:endCxn id="22" idx="1"/>
              </p:cNvCxnSpPr>
              <p:nvPr/>
            </p:nvCxnSpPr>
            <p:spPr>
              <a:xfrm rot="16200000" flipH="1">
                <a:off x="112090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37"/>
              <p:cNvCxnSpPr>
                <a:endCxn id="21" idx="1"/>
              </p:cNvCxnSpPr>
              <p:nvPr/>
            </p:nvCxnSpPr>
            <p:spPr>
              <a:xfrm rot="5400000" flipH="1" flipV="1">
                <a:off x="114605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5" name="Collate 24"/>
              <p:cNvSpPr/>
              <p:nvPr/>
            </p:nvSpPr>
            <p:spPr>
              <a:xfrm>
                <a:off x="152952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Collate 25"/>
              <p:cNvSpPr/>
              <p:nvPr/>
            </p:nvSpPr>
            <p:spPr>
              <a:xfrm>
                <a:off x="152952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 name="Collate 26"/>
              <p:cNvSpPr/>
              <p:nvPr/>
            </p:nvSpPr>
            <p:spPr>
              <a:xfrm>
                <a:off x="152952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Rectangle 27"/>
              <p:cNvSpPr/>
              <p:nvPr/>
            </p:nvSpPr>
            <p:spPr>
              <a:xfrm>
                <a:off x="1263194" y="1279168"/>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rPr>
                  <a:t>a</a:t>
                </a:r>
                <a:r>
                  <a:rPr lang="en-US" sz="1400" baseline="-25000" dirty="0" err="1" smtClean="0">
                    <a:solidFill>
                      <a:schemeClr val="tx1"/>
                    </a:solidFill>
                  </a:rPr>
                  <a:t>f</a:t>
                </a:r>
                <a:endParaRPr lang="en-US" sz="1400" baseline="-25000" dirty="0">
                  <a:solidFill>
                    <a:schemeClr val="tx1"/>
                  </a:solidFill>
                </a:endParaRPr>
              </a:p>
            </p:txBody>
          </p:sp>
          <p:sp>
            <p:nvSpPr>
              <p:cNvPr id="29" name="Rectangle 28"/>
              <p:cNvSpPr/>
              <p:nvPr/>
            </p:nvSpPr>
            <p:spPr>
              <a:xfrm>
                <a:off x="1263194" y="2121560"/>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rPr>
                  <a:t>a</a:t>
                </a:r>
                <a:r>
                  <a:rPr lang="en-US" sz="1400" baseline="-25000" dirty="0" err="1" smtClean="0">
                    <a:solidFill>
                      <a:schemeClr val="tx1"/>
                    </a:solidFill>
                  </a:rPr>
                  <a:t>r</a:t>
                </a:r>
                <a:endParaRPr lang="en-US" sz="1400" baseline="-25000" dirty="0">
                  <a:solidFill>
                    <a:schemeClr val="tx1"/>
                  </a:solidFill>
                </a:endParaRPr>
              </a:p>
            </p:txBody>
          </p:sp>
          <p:sp>
            <p:nvSpPr>
              <p:cNvPr id="30" name="Rectangle 29"/>
              <p:cNvSpPr/>
              <p:nvPr/>
            </p:nvSpPr>
            <p:spPr>
              <a:xfrm>
                <a:off x="1259632" y="3057664"/>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a</a:t>
                </a:r>
                <a:r>
                  <a:rPr lang="en-US" sz="1400" baseline="-25000" dirty="0" smtClean="0">
                    <a:solidFill>
                      <a:schemeClr val="tx1"/>
                    </a:solidFill>
                  </a:rPr>
                  <a:t>s</a:t>
                </a:r>
                <a:endParaRPr lang="en-US" sz="1400" baseline="-25000" dirty="0">
                  <a:solidFill>
                    <a:schemeClr val="tx1"/>
                  </a:solidFill>
                </a:endParaRPr>
              </a:p>
            </p:txBody>
          </p:sp>
          <p:sp>
            <p:nvSpPr>
              <p:cNvPr id="31" name="Collate 30"/>
              <p:cNvSpPr/>
              <p:nvPr/>
            </p:nvSpPr>
            <p:spPr>
              <a:xfrm>
                <a:off x="275365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2" name="Rectangle 31"/>
              <p:cNvSpPr/>
              <p:nvPr/>
            </p:nvSpPr>
            <p:spPr>
              <a:xfrm>
                <a:off x="2483768" y="1275606"/>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rPr>
                  <a:t>s</a:t>
                </a:r>
                <a:r>
                  <a:rPr lang="en-US" sz="1400" baseline="-25000" dirty="0" err="1">
                    <a:solidFill>
                      <a:schemeClr val="tx1"/>
                    </a:solidFill>
                  </a:rPr>
                  <a:t>f</a:t>
                </a:r>
                <a:endParaRPr lang="en-US" sz="1400" baseline="-25000" dirty="0">
                  <a:solidFill>
                    <a:schemeClr val="tx1"/>
                  </a:solidFill>
                </a:endParaRPr>
              </a:p>
            </p:txBody>
          </p:sp>
          <p:cxnSp>
            <p:nvCxnSpPr>
              <p:cNvPr id="33" name="Straight Arrow Connector 32"/>
              <p:cNvCxnSpPr/>
              <p:nvPr/>
            </p:nvCxnSpPr>
            <p:spPr>
              <a:xfrm>
                <a:off x="1224600" y="2445876"/>
                <a:ext cx="741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3257714"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C</a:t>
                </a:r>
                <a:r>
                  <a:rPr lang="en-US" sz="2000" baseline="-25000" dirty="0" smtClean="0">
                    <a:solidFill>
                      <a:schemeClr val="tx1"/>
                    </a:solidFill>
                  </a:rPr>
                  <a:t>lit</a:t>
                </a:r>
                <a:endParaRPr lang="en-US" sz="2000" baseline="-25000" dirty="0">
                  <a:solidFill>
                    <a:schemeClr val="tx1"/>
                  </a:solidFill>
                </a:endParaRPr>
              </a:p>
            </p:txBody>
          </p:sp>
          <p:cxnSp>
            <p:nvCxnSpPr>
              <p:cNvPr id="35" name="Straight Arrow Connector 34"/>
              <p:cNvCxnSpPr>
                <a:stCxn id="21" idx="3"/>
              </p:cNvCxnSpPr>
              <p:nvPr/>
            </p:nvCxnSpPr>
            <p:spPr>
              <a:xfrm flipV="1">
                <a:off x="2465626" y="1563638"/>
                <a:ext cx="810230" cy="701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1929600" y="1924749"/>
              <a:ext cx="936104" cy="984266"/>
              <a:chOff x="4458759" y="3221964"/>
              <a:chExt cx="936104" cy="984266"/>
            </a:xfrm>
          </p:grpSpPr>
          <p:sp>
            <p:nvSpPr>
              <p:cNvPr id="16" name="Rectangle 15"/>
              <p:cNvSpPr/>
              <p:nvPr/>
            </p:nvSpPr>
            <p:spPr>
              <a:xfrm>
                <a:off x="4458759" y="3867894"/>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smtClean="0">
                    <a:solidFill>
                      <a:schemeClr val="tx1"/>
                    </a:solidFill>
                  </a:rPr>
                  <a:t>C</a:t>
                </a:r>
                <a:r>
                  <a:rPr lang="en-US" sz="2000" baseline="-25000" dirty="0" err="1" smtClean="0">
                    <a:solidFill>
                      <a:schemeClr val="tx1"/>
                    </a:solidFill>
                  </a:rPr>
                  <a:t>storage</a:t>
                </a:r>
                <a:endParaRPr lang="en-US" sz="2000" baseline="-25000" dirty="0">
                  <a:solidFill>
                    <a:schemeClr val="tx1"/>
                  </a:solidFill>
                </a:endParaRPr>
              </a:p>
            </p:txBody>
          </p:sp>
          <p:cxnSp>
            <p:nvCxnSpPr>
              <p:cNvPr id="17" name="Straight Arrow Connector 16"/>
              <p:cNvCxnSpPr>
                <a:stCxn id="36" idx="2"/>
                <a:endCxn id="16" idx="0"/>
              </p:cNvCxnSpPr>
              <p:nvPr/>
            </p:nvCxnSpPr>
            <p:spPr>
              <a:xfrm flipH="1">
                <a:off x="4926811" y="3221964"/>
                <a:ext cx="3256" cy="64593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12" name="Elbow Connector 11"/>
            <p:cNvCxnSpPr>
              <a:stCxn id="42" idx="3"/>
              <a:endCxn id="13" idx="1"/>
            </p:cNvCxnSpPr>
            <p:nvPr/>
          </p:nvCxnSpPr>
          <p:spPr>
            <a:xfrm flipV="1">
              <a:off x="4593704" y="1033867"/>
              <a:ext cx="1942310" cy="731786"/>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6536014" y="879842"/>
              <a:ext cx="740175" cy="308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R</a:t>
              </a:r>
              <a:r>
                <a:rPr lang="en-US" sz="1600" baseline="-25000" dirty="0" err="1" smtClean="0">
                  <a:solidFill>
                    <a:schemeClr val="tx1"/>
                  </a:solidFill>
                </a:rPr>
                <a:t>growth</a:t>
              </a:r>
              <a:endParaRPr lang="en-US" sz="1600" baseline="-25000" dirty="0">
                <a:solidFill>
                  <a:schemeClr val="tx1"/>
                </a:solidFill>
              </a:endParaRPr>
            </a:p>
          </p:txBody>
        </p:sp>
        <p:sp>
          <p:nvSpPr>
            <p:cNvPr id="14" name="Rectangle 13"/>
            <p:cNvSpPr/>
            <p:nvPr/>
          </p:nvSpPr>
          <p:spPr>
            <a:xfrm>
              <a:off x="5824998" y="992377"/>
              <a:ext cx="324458" cy="308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Y</a:t>
              </a:r>
              <a:endParaRPr lang="en-US" sz="1600" baseline="-25000" dirty="0">
                <a:solidFill>
                  <a:schemeClr val="tx1"/>
                </a:solidFill>
              </a:endParaRPr>
            </a:p>
          </p:txBody>
        </p:sp>
        <p:sp>
          <p:nvSpPr>
            <p:cNvPr id="15" name="Rectangle 14"/>
            <p:cNvSpPr/>
            <p:nvPr/>
          </p:nvSpPr>
          <p:spPr>
            <a:xfrm>
              <a:off x="5694494" y="2079006"/>
              <a:ext cx="468474" cy="288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1-Y</a:t>
              </a:r>
              <a:endParaRPr lang="en-US" sz="1600" baseline="-25000" dirty="0">
                <a:solidFill>
                  <a:schemeClr val="tx1"/>
                </a:solidFill>
              </a:endParaRPr>
            </a:p>
          </p:txBody>
        </p:sp>
        <p:grpSp>
          <p:nvGrpSpPr>
            <p:cNvPr id="41" name="Group 40"/>
            <p:cNvGrpSpPr/>
            <p:nvPr/>
          </p:nvGrpSpPr>
          <p:grpSpPr>
            <a:xfrm>
              <a:off x="2750096" y="1596485"/>
              <a:ext cx="1843608" cy="338336"/>
              <a:chOff x="3797660" y="4405868"/>
              <a:chExt cx="1843608" cy="338336"/>
            </a:xfrm>
          </p:grpSpPr>
          <p:sp>
            <p:nvSpPr>
              <p:cNvPr id="42" name="Rectangle 41"/>
              <p:cNvSpPr/>
              <p:nvPr/>
            </p:nvSpPr>
            <p:spPr>
              <a:xfrm>
                <a:off x="4705164" y="4405868"/>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smtClean="0">
                    <a:solidFill>
                      <a:schemeClr val="tx1"/>
                    </a:solidFill>
                  </a:rPr>
                  <a:t>C</a:t>
                </a:r>
                <a:r>
                  <a:rPr lang="en-US" sz="2000" baseline="-25000" dirty="0" err="1" smtClean="0">
                    <a:solidFill>
                      <a:schemeClr val="tx1"/>
                    </a:solidFill>
                  </a:rPr>
                  <a:t>growth</a:t>
                </a:r>
                <a:endParaRPr lang="en-US" sz="2000" baseline="-25000" dirty="0">
                  <a:solidFill>
                    <a:schemeClr val="tx1"/>
                  </a:solidFill>
                </a:endParaRPr>
              </a:p>
            </p:txBody>
          </p:sp>
          <p:cxnSp>
            <p:nvCxnSpPr>
              <p:cNvPr id="43" name="Straight Arrow Connector 42"/>
              <p:cNvCxnSpPr>
                <a:stCxn id="36" idx="3"/>
                <a:endCxn id="42" idx="1"/>
              </p:cNvCxnSpPr>
              <p:nvPr/>
            </p:nvCxnSpPr>
            <p:spPr>
              <a:xfrm>
                <a:off x="3797660" y="4564964"/>
                <a:ext cx="907504" cy="1007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50" name="Rectangle 49"/>
            <p:cNvSpPr/>
            <p:nvPr/>
          </p:nvSpPr>
          <p:spPr>
            <a:xfrm>
              <a:off x="2317856" y="2095906"/>
              <a:ext cx="525952"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1-k</a:t>
              </a:r>
              <a:endParaRPr lang="en-US" sz="2000" baseline="-25000" dirty="0">
                <a:solidFill>
                  <a:schemeClr val="tx1"/>
                </a:solidFill>
              </a:endParaRPr>
            </a:p>
          </p:txBody>
        </p:sp>
        <p:sp>
          <p:nvSpPr>
            <p:cNvPr id="51" name="Rectangle 50"/>
            <p:cNvSpPr/>
            <p:nvPr/>
          </p:nvSpPr>
          <p:spPr>
            <a:xfrm>
              <a:off x="2699792" y="1447834"/>
              <a:ext cx="57606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k</a:t>
              </a:r>
              <a:endParaRPr lang="en-US" sz="2000" baseline="-25000" dirty="0">
                <a:solidFill>
                  <a:schemeClr val="tx1"/>
                </a:solidFill>
              </a:endParaRPr>
            </a:p>
          </p:txBody>
        </p:sp>
        <p:sp>
          <p:nvSpPr>
            <p:cNvPr id="58" name="Collate 57"/>
            <p:cNvSpPr/>
            <p:nvPr/>
          </p:nvSpPr>
          <p:spPr>
            <a:xfrm>
              <a:off x="3197528" y="14916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61" name="Elbow Connector 60"/>
            <p:cNvCxnSpPr>
              <a:endCxn id="20" idx="1"/>
            </p:cNvCxnSpPr>
            <p:nvPr/>
          </p:nvCxnSpPr>
          <p:spPr>
            <a:xfrm>
              <a:off x="5580112" y="1779663"/>
              <a:ext cx="1368152" cy="619357"/>
            </a:xfrm>
            <a:prstGeom prst="bentConnector3">
              <a:avLst>
                <a:gd name="adj1" fmla="val -41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71" name="Collate 70"/>
            <p:cNvSpPr/>
            <p:nvPr/>
          </p:nvSpPr>
          <p:spPr>
            <a:xfrm rot="5400000">
              <a:off x="2349072" y="1864246"/>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42059866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107504" y="51470"/>
            <a:ext cx="8763812" cy="44491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smtClean="0"/>
              <a:t>Estimate leaf turnover</a:t>
            </a:r>
            <a:endParaRPr lang="en-US" sz="2400" b="1" dirty="0">
              <a:latin typeface="Trebuchet MS" pitchFamily="34" charset="0"/>
            </a:endParaRPr>
          </a:p>
        </p:txBody>
      </p:sp>
      <p:pic>
        <p:nvPicPr>
          <p:cNvPr id="3" name="Picture 2" descr="Leaf_count-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771550"/>
            <a:ext cx="7560840" cy="3274444"/>
          </a:xfrm>
          <a:prstGeom prst="rect">
            <a:avLst/>
          </a:prstGeom>
        </p:spPr>
      </p:pic>
    </p:spTree>
    <p:extLst>
      <p:ext uri="{BB962C8B-B14F-4D97-AF65-F5344CB8AC3E}">
        <p14:creationId xmlns:p14="http://schemas.microsoft.com/office/powerpoint/2010/main" val="178276670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107504" y="51470"/>
            <a:ext cx="8763812" cy="44491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smtClean="0"/>
              <a:t>Change of SLA over time</a:t>
            </a:r>
            <a:endParaRPr lang="en-US" sz="2400" b="1" dirty="0">
              <a:latin typeface="Trebuchet MS" pitchFamily="34" charset="0"/>
            </a:endParaRPr>
          </a:p>
        </p:txBody>
      </p:sp>
      <p:pic>
        <p:nvPicPr>
          <p:cNvPr id="3" name="Picture 2" descr="sla_ga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720" y="483518"/>
            <a:ext cx="4581624" cy="4581624"/>
          </a:xfrm>
          <a:prstGeom prst="rect">
            <a:avLst/>
          </a:prstGeom>
        </p:spPr>
      </p:pic>
      <p:sp>
        <p:nvSpPr>
          <p:cNvPr id="6" name="5-Point Star 5"/>
          <p:cNvSpPr/>
          <p:nvPr/>
        </p:nvSpPr>
        <p:spPr>
          <a:xfrm>
            <a:off x="1475656" y="3385542"/>
            <a:ext cx="288032" cy="266328"/>
          </a:xfrm>
          <a:prstGeom prst="star5">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 name="5-Point Star 6"/>
          <p:cNvSpPr/>
          <p:nvPr/>
        </p:nvSpPr>
        <p:spPr>
          <a:xfrm>
            <a:off x="1475656" y="627534"/>
            <a:ext cx="288032" cy="266328"/>
          </a:xfrm>
          <a:prstGeom prst="star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8" name="5-Point Star 7"/>
          <p:cNvSpPr/>
          <p:nvPr/>
        </p:nvSpPr>
        <p:spPr>
          <a:xfrm>
            <a:off x="1475656" y="1995686"/>
            <a:ext cx="288032" cy="266328"/>
          </a:xfrm>
          <a:prstGeom prst="star5">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10" name="Straight Arrow Connector 9"/>
          <p:cNvCxnSpPr>
            <a:stCxn id="6" idx="4"/>
          </p:cNvCxnSpPr>
          <p:nvPr/>
        </p:nvCxnSpPr>
        <p:spPr>
          <a:xfrm>
            <a:off x="1763688" y="3487270"/>
            <a:ext cx="1872208" cy="20584"/>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6" idx="4"/>
          </p:cNvCxnSpPr>
          <p:nvPr/>
        </p:nvCxnSpPr>
        <p:spPr>
          <a:xfrm flipV="1">
            <a:off x="1763688" y="771550"/>
            <a:ext cx="1800200" cy="271572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6" name="Straight Arrow Connector 15"/>
          <p:cNvCxnSpPr>
            <a:stCxn id="7" idx="4"/>
          </p:cNvCxnSpPr>
          <p:nvPr/>
        </p:nvCxnSpPr>
        <p:spPr>
          <a:xfrm>
            <a:off x="1763688" y="729262"/>
            <a:ext cx="1800200" cy="270658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19" name="Straight Arrow Connector 18"/>
          <p:cNvCxnSpPr>
            <a:stCxn id="7" idx="4"/>
          </p:cNvCxnSpPr>
          <p:nvPr/>
        </p:nvCxnSpPr>
        <p:spPr>
          <a:xfrm>
            <a:off x="1763688" y="729262"/>
            <a:ext cx="1800200" cy="12568"/>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4" name="Straight Arrow Connector 23"/>
          <p:cNvCxnSpPr>
            <a:stCxn id="8" idx="4"/>
          </p:cNvCxnSpPr>
          <p:nvPr/>
        </p:nvCxnSpPr>
        <p:spPr>
          <a:xfrm>
            <a:off x="1763688" y="2097414"/>
            <a:ext cx="1728192" cy="1338432"/>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7" name="Straight Arrow Connector 26"/>
          <p:cNvCxnSpPr>
            <a:stCxn id="8" idx="4"/>
          </p:cNvCxnSpPr>
          <p:nvPr/>
        </p:nvCxnSpPr>
        <p:spPr>
          <a:xfrm flipV="1">
            <a:off x="1763688" y="771550"/>
            <a:ext cx="1728192" cy="1325864"/>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30" name="Action Button: Help 29">
            <a:hlinkClick r:id="" action="ppaction://noaction" highlightClick="1"/>
          </p:cNvPr>
          <p:cNvSpPr/>
          <p:nvPr/>
        </p:nvSpPr>
        <p:spPr>
          <a:xfrm>
            <a:off x="899592" y="555526"/>
            <a:ext cx="432048" cy="394344"/>
          </a:xfrm>
          <a:prstGeom prst="actionButtonHel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32" name="Action Button: Help 31">
            <a:hlinkClick r:id="" action="ppaction://noaction" highlightClick="1"/>
          </p:cNvPr>
          <p:cNvSpPr/>
          <p:nvPr/>
        </p:nvSpPr>
        <p:spPr>
          <a:xfrm>
            <a:off x="899592" y="1923678"/>
            <a:ext cx="432048" cy="394344"/>
          </a:xfrm>
          <a:prstGeom prst="actionButtonHelp">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3" name="Action Button: Help 32">
            <a:hlinkClick r:id="" action="ppaction://noaction" highlightClick="1"/>
          </p:cNvPr>
          <p:cNvSpPr/>
          <p:nvPr/>
        </p:nvSpPr>
        <p:spPr>
          <a:xfrm>
            <a:off x="899592" y="3291830"/>
            <a:ext cx="432048" cy="394344"/>
          </a:xfrm>
          <a:prstGeom prst="actionButtonHelp">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4" name="TextBox 33"/>
          <p:cNvSpPr txBox="1"/>
          <p:nvPr/>
        </p:nvSpPr>
        <p:spPr>
          <a:xfrm>
            <a:off x="1331640" y="4761972"/>
            <a:ext cx="648072" cy="307777"/>
          </a:xfrm>
          <a:prstGeom prst="rect">
            <a:avLst/>
          </a:prstGeom>
          <a:noFill/>
        </p:spPr>
        <p:txBody>
          <a:bodyPr wrap="square" rtlCol="0">
            <a:spAutoFit/>
          </a:bodyPr>
          <a:lstStyle/>
          <a:p>
            <a:r>
              <a:rPr lang="en-US" sz="1400" dirty="0" smtClean="0"/>
              <a:t>Jan 21</a:t>
            </a:r>
            <a:endParaRPr lang="en-US" sz="1400" dirty="0"/>
          </a:p>
        </p:txBody>
      </p:sp>
    </p:spTree>
    <p:extLst>
      <p:ext uri="{BB962C8B-B14F-4D97-AF65-F5344CB8AC3E}">
        <p14:creationId xmlns:p14="http://schemas.microsoft.com/office/powerpoint/2010/main" val="41620550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30" grpId="0" animBg="1"/>
      <p:bldP spid="32" grpId="0" animBg="1"/>
      <p:bldP spid="3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107504" y="51470"/>
            <a:ext cx="8763812" cy="44491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smtClean="0"/>
              <a:t>Alternative model setting</a:t>
            </a:r>
            <a:endParaRPr lang="en-US" sz="2400" b="1" dirty="0">
              <a:latin typeface="Trebuchet MS" pitchFamily="34" charset="0"/>
            </a:endParaRPr>
          </a:p>
        </p:txBody>
      </p:sp>
      <p:grpSp>
        <p:nvGrpSpPr>
          <p:cNvPr id="75" name="Group 74"/>
          <p:cNvGrpSpPr/>
          <p:nvPr/>
        </p:nvGrpSpPr>
        <p:grpSpPr>
          <a:xfrm>
            <a:off x="1929600" y="794325"/>
            <a:ext cx="6818864" cy="3073569"/>
            <a:chOff x="1929600" y="506293"/>
            <a:chExt cx="6818864" cy="3073569"/>
          </a:xfrm>
        </p:grpSpPr>
        <p:grpSp>
          <p:nvGrpSpPr>
            <p:cNvPr id="6" name="Group 5"/>
            <p:cNvGrpSpPr/>
            <p:nvPr/>
          </p:nvGrpSpPr>
          <p:grpSpPr>
            <a:xfrm>
              <a:off x="1979712" y="506293"/>
              <a:ext cx="770384" cy="1418456"/>
              <a:chOff x="683568" y="1203598"/>
              <a:chExt cx="770384" cy="1418456"/>
            </a:xfrm>
          </p:grpSpPr>
          <p:sp>
            <p:nvSpPr>
              <p:cNvPr id="36" name="Rectangle 35"/>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GPP</a:t>
                </a:r>
                <a:endParaRPr lang="en-US" sz="2000" dirty="0">
                  <a:solidFill>
                    <a:schemeClr val="tx1"/>
                  </a:solidFill>
                </a:endParaRPr>
              </a:p>
            </p:txBody>
          </p:sp>
          <p:cxnSp>
            <p:nvCxnSpPr>
              <p:cNvPr id="37" name="Straight Arrow Connector 36"/>
              <p:cNvCxnSpPr>
                <a:stCxn id="36"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683568" y="1419622"/>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R</a:t>
                </a:r>
                <a:r>
                  <a:rPr lang="en-US" sz="2000" baseline="-25000" dirty="0" smtClean="0">
                    <a:solidFill>
                      <a:schemeClr val="tx1"/>
                    </a:solidFill>
                  </a:rPr>
                  <a:t>a</a:t>
                </a:r>
                <a:endParaRPr lang="en-US" sz="2000" baseline="-25000" dirty="0">
                  <a:solidFill>
                    <a:schemeClr val="tx1"/>
                  </a:solidFill>
                </a:endParaRPr>
              </a:p>
            </p:txBody>
          </p:sp>
          <p:sp>
            <p:nvSpPr>
              <p:cNvPr id="39" name="Collate 38"/>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7" name="Group 6"/>
            <p:cNvGrpSpPr/>
            <p:nvPr/>
          </p:nvGrpSpPr>
          <p:grpSpPr>
            <a:xfrm>
              <a:off x="6211294" y="1239882"/>
              <a:ext cx="2537170" cy="2339980"/>
              <a:chOff x="1224600" y="1275606"/>
              <a:chExt cx="2537170" cy="2339980"/>
            </a:xfrm>
          </p:grpSpPr>
          <p:sp>
            <p:nvSpPr>
              <p:cNvPr id="20" name="Rectangle 19"/>
              <p:cNvSpPr/>
              <p:nvPr/>
            </p:nvSpPr>
            <p:spPr>
              <a:xfrm>
                <a:off x="196157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C</a:t>
                </a:r>
                <a:r>
                  <a:rPr lang="en-US" sz="2000" baseline="-25000" dirty="0" smtClean="0">
                    <a:solidFill>
                      <a:schemeClr val="tx1"/>
                    </a:solidFill>
                  </a:rPr>
                  <a:t>r</a:t>
                </a:r>
                <a:endParaRPr lang="en-US" sz="2000" baseline="-25000" dirty="0">
                  <a:solidFill>
                    <a:schemeClr val="tx1"/>
                  </a:solidFill>
                </a:endParaRPr>
              </a:p>
            </p:txBody>
          </p:sp>
          <p:sp>
            <p:nvSpPr>
              <p:cNvPr id="21" name="Rectangle 20"/>
              <p:cNvSpPr/>
              <p:nvPr/>
            </p:nvSpPr>
            <p:spPr>
              <a:xfrm>
                <a:off x="196157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smtClean="0">
                    <a:solidFill>
                      <a:schemeClr val="tx1"/>
                    </a:solidFill>
                  </a:rPr>
                  <a:t>C</a:t>
                </a:r>
                <a:r>
                  <a:rPr lang="en-US" sz="2000" baseline="-25000" dirty="0" err="1">
                    <a:solidFill>
                      <a:schemeClr val="tx1"/>
                    </a:solidFill>
                  </a:rPr>
                  <a:t>f</a:t>
                </a:r>
                <a:endParaRPr lang="en-US" sz="2000" baseline="-25000" dirty="0">
                  <a:solidFill>
                    <a:schemeClr val="tx1"/>
                  </a:solidFill>
                </a:endParaRPr>
              </a:p>
            </p:txBody>
          </p:sp>
          <p:sp>
            <p:nvSpPr>
              <p:cNvPr id="22" name="Rectangle 21"/>
              <p:cNvSpPr/>
              <p:nvPr/>
            </p:nvSpPr>
            <p:spPr>
              <a:xfrm>
                <a:off x="196157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C</a:t>
                </a:r>
                <a:r>
                  <a:rPr lang="en-US" sz="2000" baseline="-25000" dirty="0">
                    <a:solidFill>
                      <a:schemeClr val="tx1"/>
                    </a:solidFill>
                  </a:rPr>
                  <a:t>s</a:t>
                </a:r>
              </a:p>
            </p:txBody>
          </p:sp>
          <p:cxnSp>
            <p:nvCxnSpPr>
              <p:cNvPr id="23" name="Straight Arrow Connector 37"/>
              <p:cNvCxnSpPr>
                <a:endCxn id="22" idx="1"/>
              </p:cNvCxnSpPr>
              <p:nvPr/>
            </p:nvCxnSpPr>
            <p:spPr>
              <a:xfrm rot="16200000" flipH="1">
                <a:off x="112090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37"/>
              <p:cNvCxnSpPr>
                <a:endCxn id="21" idx="1"/>
              </p:cNvCxnSpPr>
              <p:nvPr/>
            </p:nvCxnSpPr>
            <p:spPr>
              <a:xfrm rot="5400000" flipH="1" flipV="1">
                <a:off x="114605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5" name="Collate 24"/>
              <p:cNvSpPr/>
              <p:nvPr/>
            </p:nvSpPr>
            <p:spPr>
              <a:xfrm>
                <a:off x="152952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Collate 25"/>
              <p:cNvSpPr/>
              <p:nvPr/>
            </p:nvSpPr>
            <p:spPr>
              <a:xfrm>
                <a:off x="152952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 name="Collate 26"/>
              <p:cNvSpPr/>
              <p:nvPr/>
            </p:nvSpPr>
            <p:spPr>
              <a:xfrm>
                <a:off x="152952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Rectangle 27"/>
              <p:cNvSpPr/>
              <p:nvPr/>
            </p:nvSpPr>
            <p:spPr>
              <a:xfrm>
                <a:off x="1263194" y="1279168"/>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rPr>
                  <a:t>a</a:t>
                </a:r>
                <a:r>
                  <a:rPr lang="en-US" sz="1400" baseline="-25000" dirty="0" err="1" smtClean="0">
                    <a:solidFill>
                      <a:schemeClr val="tx1"/>
                    </a:solidFill>
                  </a:rPr>
                  <a:t>f</a:t>
                </a:r>
                <a:endParaRPr lang="en-US" sz="1400" baseline="-25000" dirty="0">
                  <a:solidFill>
                    <a:schemeClr val="tx1"/>
                  </a:solidFill>
                </a:endParaRPr>
              </a:p>
            </p:txBody>
          </p:sp>
          <p:sp>
            <p:nvSpPr>
              <p:cNvPr id="29" name="Rectangle 28"/>
              <p:cNvSpPr/>
              <p:nvPr/>
            </p:nvSpPr>
            <p:spPr>
              <a:xfrm>
                <a:off x="1263194" y="2121560"/>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rPr>
                  <a:t>a</a:t>
                </a:r>
                <a:r>
                  <a:rPr lang="en-US" sz="1400" baseline="-25000" dirty="0" err="1" smtClean="0">
                    <a:solidFill>
                      <a:schemeClr val="tx1"/>
                    </a:solidFill>
                  </a:rPr>
                  <a:t>r</a:t>
                </a:r>
                <a:endParaRPr lang="en-US" sz="1400" baseline="-25000" dirty="0">
                  <a:solidFill>
                    <a:schemeClr val="tx1"/>
                  </a:solidFill>
                </a:endParaRPr>
              </a:p>
            </p:txBody>
          </p:sp>
          <p:sp>
            <p:nvSpPr>
              <p:cNvPr id="30" name="Rectangle 29"/>
              <p:cNvSpPr/>
              <p:nvPr/>
            </p:nvSpPr>
            <p:spPr>
              <a:xfrm>
                <a:off x="1259632" y="3057664"/>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a</a:t>
                </a:r>
                <a:r>
                  <a:rPr lang="en-US" sz="1400" baseline="-25000" dirty="0" smtClean="0">
                    <a:solidFill>
                      <a:schemeClr val="tx1"/>
                    </a:solidFill>
                  </a:rPr>
                  <a:t>s</a:t>
                </a:r>
                <a:endParaRPr lang="en-US" sz="1400" baseline="-25000" dirty="0">
                  <a:solidFill>
                    <a:schemeClr val="tx1"/>
                  </a:solidFill>
                </a:endParaRPr>
              </a:p>
            </p:txBody>
          </p:sp>
          <p:sp>
            <p:nvSpPr>
              <p:cNvPr id="31" name="Collate 30"/>
              <p:cNvSpPr/>
              <p:nvPr/>
            </p:nvSpPr>
            <p:spPr>
              <a:xfrm>
                <a:off x="275365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2" name="Rectangle 31"/>
              <p:cNvSpPr/>
              <p:nvPr/>
            </p:nvSpPr>
            <p:spPr>
              <a:xfrm>
                <a:off x="2483768" y="1275606"/>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rPr>
                  <a:t>s</a:t>
                </a:r>
                <a:r>
                  <a:rPr lang="en-US" sz="1400" baseline="-25000" dirty="0" err="1">
                    <a:solidFill>
                      <a:schemeClr val="tx1"/>
                    </a:solidFill>
                  </a:rPr>
                  <a:t>f</a:t>
                </a:r>
                <a:endParaRPr lang="en-US" sz="1400" baseline="-25000" dirty="0">
                  <a:solidFill>
                    <a:schemeClr val="tx1"/>
                  </a:solidFill>
                </a:endParaRPr>
              </a:p>
            </p:txBody>
          </p:sp>
          <p:cxnSp>
            <p:nvCxnSpPr>
              <p:cNvPr id="33" name="Straight Arrow Connector 32"/>
              <p:cNvCxnSpPr/>
              <p:nvPr/>
            </p:nvCxnSpPr>
            <p:spPr>
              <a:xfrm>
                <a:off x="1224600" y="2445876"/>
                <a:ext cx="741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3257714"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C</a:t>
                </a:r>
                <a:r>
                  <a:rPr lang="en-US" sz="2000" baseline="-25000" dirty="0" smtClean="0">
                    <a:solidFill>
                      <a:schemeClr val="tx1"/>
                    </a:solidFill>
                  </a:rPr>
                  <a:t>lit</a:t>
                </a:r>
                <a:endParaRPr lang="en-US" sz="2000" baseline="-25000" dirty="0">
                  <a:solidFill>
                    <a:schemeClr val="tx1"/>
                  </a:solidFill>
                </a:endParaRPr>
              </a:p>
            </p:txBody>
          </p:sp>
          <p:cxnSp>
            <p:nvCxnSpPr>
              <p:cNvPr id="35" name="Straight Arrow Connector 34"/>
              <p:cNvCxnSpPr>
                <a:stCxn id="21" idx="3"/>
              </p:cNvCxnSpPr>
              <p:nvPr/>
            </p:nvCxnSpPr>
            <p:spPr>
              <a:xfrm flipV="1">
                <a:off x="2465626" y="1563638"/>
                <a:ext cx="810230" cy="701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1929600" y="1924749"/>
              <a:ext cx="1587432" cy="1068100"/>
              <a:chOff x="4458759" y="3221964"/>
              <a:chExt cx="1587432" cy="1068100"/>
            </a:xfrm>
          </p:grpSpPr>
          <p:sp>
            <p:nvSpPr>
              <p:cNvPr id="16" name="Rectangle 15"/>
              <p:cNvSpPr/>
              <p:nvPr/>
            </p:nvSpPr>
            <p:spPr>
              <a:xfrm>
                <a:off x="4458759" y="3867894"/>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smtClean="0">
                    <a:solidFill>
                      <a:schemeClr val="tx1"/>
                    </a:solidFill>
                  </a:rPr>
                  <a:t>C</a:t>
                </a:r>
                <a:r>
                  <a:rPr lang="en-US" sz="2000" baseline="-25000" dirty="0" err="1" smtClean="0">
                    <a:solidFill>
                      <a:schemeClr val="tx1"/>
                    </a:solidFill>
                  </a:rPr>
                  <a:t>storage</a:t>
                </a:r>
                <a:endParaRPr lang="en-US" sz="2000" baseline="-25000" dirty="0">
                  <a:solidFill>
                    <a:schemeClr val="tx1"/>
                  </a:solidFill>
                </a:endParaRPr>
              </a:p>
            </p:txBody>
          </p:sp>
          <p:cxnSp>
            <p:nvCxnSpPr>
              <p:cNvPr id="17" name="Straight Arrow Connector 16"/>
              <p:cNvCxnSpPr>
                <a:stCxn id="36" idx="2"/>
                <a:endCxn id="16" idx="0"/>
              </p:cNvCxnSpPr>
              <p:nvPr/>
            </p:nvCxnSpPr>
            <p:spPr>
              <a:xfrm flipH="1">
                <a:off x="4926811" y="3221964"/>
                <a:ext cx="3256" cy="64593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5610695" y="3723878"/>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m</a:t>
                </a:r>
                <a:endParaRPr lang="en-US" sz="2000" baseline="-25000" dirty="0">
                  <a:solidFill>
                    <a:schemeClr val="tx1"/>
                  </a:solidFill>
                </a:endParaRPr>
              </a:p>
            </p:txBody>
          </p:sp>
          <p:sp>
            <p:nvSpPr>
              <p:cNvPr id="19" name="Collate 18"/>
              <p:cNvSpPr/>
              <p:nvPr/>
            </p:nvSpPr>
            <p:spPr>
              <a:xfrm>
                <a:off x="5949031" y="3786008"/>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cxnSp>
          <p:nvCxnSpPr>
            <p:cNvPr id="11" name="Elbow Connector 10"/>
            <p:cNvCxnSpPr>
              <a:stCxn id="16" idx="3"/>
              <a:endCxn id="42" idx="2"/>
            </p:cNvCxnSpPr>
            <p:nvPr/>
          </p:nvCxnSpPr>
          <p:spPr>
            <a:xfrm flipV="1">
              <a:off x="2865704" y="1934821"/>
              <a:ext cx="1259948" cy="805026"/>
            </a:xfrm>
            <a:prstGeom prst="bentConnector2">
              <a:avLst/>
            </a:prstGeom>
            <a:ln w="12700">
              <a:solidFill>
                <a:srgbClr val="000000"/>
              </a:solidFill>
              <a:prstDash val="dash"/>
              <a:tailEnd type="arrow"/>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2" name="Elbow Connector 11"/>
            <p:cNvCxnSpPr>
              <a:stCxn id="42" idx="3"/>
              <a:endCxn id="13" idx="1"/>
            </p:cNvCxnSpPr>
            <p:nvPr/>
          </p:nvCxnSpPr>
          <p:spPr>
            <a:xfrm flipV="1">
              <a:off x="4593704" y="1033867"/>
              <a:ext cx="1942310" cy="731786"/>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6536014" y="879842"/>
              <a:ext cx="740175" cy="308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R</a:t>
              </a:r>
              <a:r>
                <a:rPr lang="en-US" sz="1600" baseline="-25000" dirty="0" err="1" smtClean="0">
                  <a:solidFill>
                    <a:schemeClr val="tx1"/>
                  </a:solidFill>
                </a:rPr>
                <a:t>growth</a:t>
              </a:r>
              <a:endParaRPr lang="en-US" sz="1600" baseline="-25000" dirty="0">
                <a:solidFill>
                  <a:schemeClr val="tx1"/>
                </a:solidFill>
              </a:endParaRPr>
            </a:p>
          </p:txBody>
        </p:sp>
        <p:sp>
          <p:nvSpPr>
            <p:cNvPr id="14" name="Rectangle 13"/>
            <p:cNvSpPr/>
            <p:nvPr/>
          </p:nvSpPr>
          <p:spPr>
            <a:xfrm>
              <a:off x="5824998" y="992377"/>
              <a:ext cx="324458" cy="308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Y</a:t>
              </a:r>
              <a:endParaRPr lang="en-US" sz="1600" baseline="-25000" dirty="0">
                <a:solidFill>
                  <a:schemeClr val="tx1"/>
                </a:solidFill>
              </a:endParaRPr>
            </a:p>
          </p:txBody>
        </p:sp>
        <p:sp>
          <p:nvSpPr>
            <p:cNvPr id="15" name="Rectangle 14"/>
            <p:cNvSpPr/>
            <p:nvPr/>
          </p:nvSpPr>
          <p:spPr>
            <a:xfrm>
              <a:off x="5694494" y="2079006"/>
              <a:ext cx="468474" cy="288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1-Y</a:t>
              </a:r>
              <a:endParaRPr lang="en-US" sz="1600" baseline="-25000" dirty="0">
                <a:solidFill>
                  <a:schemeClr val="tx1"/>
                </a:solidFill>
              </a:endParaRPr>
            </a:p>
          </p:txBody>
        </p:sp>
        <p:grpSp>
          <p:nvGrpSpPr>
            <p:cNvPr id="41" name="Group 40"/>
            <p:cNvGrpSpPr/>
            <p:nvPr/>
          </p:nvGrpSpPr>
          <p:grpSpPr>
            <a:xfrm>
              <a:off x="2750096" y="1596485"/>
              <a:ext cx="1843608" cy="338336"/>
              <a:chOff x="3797660" y="4405868"/>
              <a:chExt cx="1843608" cy="338336"/>
            </a:xfrm>
          </p:grpSpPr>
          <p:sp>
            <p:nvSpPr>
              <p:cNvPr id="42" name="Rectangle 41"/>
              <p:cNvSpPr/>
              <p:nvPr/>
            </p:nvSpPr>
            <p:spPr>
              <a:xfrm>
                <a:off x="4705164" y="4405868"/>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smtClean="0">
                    <a:solidFill>
                      <a:schemeClr val="tx1"/>
                    </a:solidFill>
                  </a:rPr>
                  <a:t>C</a:t>
                </a:r>
                <a:r>
                  <a:rPr lang="en-US" sz="2000" baseline="-25000" dirty="0" err="1" smtClean="0">
                    <a:solidFill>
                      <a:schemeClr val="tx1"/>
                    </a:solidFill>
                  </a:rPr>
                  <a:t>growth</a:t>
                </a:r>
                <a:endParaRPr lang="en-US" sz="2000" baseline="-25000" dirty="0">
                  <a:solidFill>
                    <a:schemeClr val="tx1"/>
                  </a:solidFill>
                </a:endParaRPr>
              </a:p>
            </p:txBody>
          </p:sp>
          <p:cxnSp>
            <p:nvCxnSpPr>
              <p:cNvPr id="43" name="Straight Arrow Connector 42"/>
              <p:cNvCxnSpPr>
                <a:stCxn id="36" idx="3"/>
                <a:endCxn id="42" idx="1"/>
              </p:cNvCxnSpPr>
              <p:nvPr/>
            </p:nvCxnSpPr>
            <p:spPr>
              <a:xfrm>
                <a:off x="3797660" y="4564964"/>
                <a:ext cx="907504" cy="1007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50" name="Rectangle 49"/>
            <p:cNvSpPr/>
            <p:nvPr/>
          </p:nvSpPr>
          <p:spPr>
            <a:xfrm>
              <a:off x="2317856" y="2095906"/>
              <a:ext cx="525952"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1-k</a:t>
              </a:r>
              <a:endParaRPr lang="en-US" sz="2000" baseline="-25000" dirty="0">
                <a:solidFill>
                  <a:schemeClr val="tx1"/>
                </a:solidFill>
              </a:endParaRPr>
            </a:p>
          </p:txBody>
        </p:sp>
        <p:sp>
          <p:nvSpPr>
            <p:cNvPr id="51" name="Rectangle 50"/>
            <p:cNvSpPr/>
            <p:nvPr/>
          </p:nvSpPr>
          <p:spPr>
            <a:xfrm>
              <a:off x="2699792" y="1447834"/>
              <a:ext cx="57606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k</a:t>
              </a:r>
              <a:endParaRPr lang="en-US" sz="2000" baseline="-25000" dirty="0">
                <a:solidFill>
                  <a:schemeClr val="tx1"/>
                </a:solidFill>
              </a:endParaRPr>
            </a:p>
          </p:txBody>
        </p:sp>
        <p:sp>
          <p:nvSpPr>
            <p:cNvPr id="58" name="Collate 57"/>
            <p:cNvSpPr/>
            <p:nvPr/>
          </p:nvSpPr>
          <p:spPr>
            <a:xfrm>
              <a:off x="3197528" y="14916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61" name="Elbow Connector 60"/>
            <p:cNvCxnSpPr>
              <a:endCxn id="20" idx="1"/>
            </p:cNvCxnSpPr>
            <p:nvPr/>
          </p:nvCxnSpPr>
          <p:spPr>
            <a:xfrm>
              <a:off x="5580112" y="1779663"/>
              <a:ext cx="1368152" cy="619357"/>
            </a:xfrm>
            <a:prstGeom prst="bentConnector3">
              <a:avLst>
                <a:gd name="adj1" fmla="val -41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71" name="Collate 70"/>
            <p:cNvSpPr/>
            <p:nvPr/>
          </p:nvSpPr>
          <p:spPr>
            <a:xfrm rot="5400000">
              <a:off x="2349072" y="1864246"/>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72" name="Rectangle 71"/>
          <p:cNvSpPr/>
          <p:nvPr/>
        </p:nvSpPr>
        <p:spPr>
          <a:xfrm>
            <a:off x="1547664" y="3520048"/>
            <a:ext cx="4130182" cy="707886"/>
          </a:xfrm>
          <a:prstGeom prst="rect">
            <a:avLst/>
          </a:prstGeom>
        </p:spPr>
        <p:txBody>
          <a:bodyPr wrap="none">
            <a:spAutoFit/>
          </a:bodyPr>
          <a:lstStyle/>
          <a:p>
            <a:r>
              <a:rPr lang="en-US" sz="2000" dirty="0" smtClean="0">
                <a:solidFill>
                  <a:srgbClr val="FF0000"/>
                </a:solidFill>
              </a:rPr>
              <a:t>Storage depletion coefficient: </a:t>
            </a:r>
          </a:p>
          <a:p>
            <a:r>
              <a:rPr lang="en-US" sz="2000" dirty="0" smtClean="0">
                <a:solidFill>
                  <a:srgbClr val="FF0000"/>
                </a:solidFill>
              </a:rPr>
              <a:t>m &gt; 0 if </a:t>
            </a:r>
            <a:r>
              <a:rPr lang="en-US" sz="2000" dirty="0" err="1" smtClean="0">
                <a:solidFill>
                  <a:srgbClr val="FF0000"/>
                </a:solidFill>
              </a:rPr>
              <a:t>LeafC</a:t>
            </a:r>
            <a:r>
              <a:rPr lang="en-US" sz="2000" dirty="0" smtClean="0">
                <a:solidFill>
                  <a:srgbClr val="FF0000"/>
                </a:solidFill>
              </a:rPr>
              <a:t>/AGC &lt; </a:t>
            </a:r>
            <a:r>
              <a:rPr lang="en-US" sz="2000" dirty="0" err="1" smtClean="0">
                <a:solidFill>
                  <a:srgbClr val="FF0000"/>
                </a:solidFill>
              </a:rPr>
              <a:t>minL</a:t>
            </a:r>
            <a:r>
              <a:rPr lang="en-US" sz="2000" dirty="0" smtClean="0">
                <a:solidFill>
                  <a:srgbClr val="FF0000"/>
                </a:solidFill>
              </a:rPr>
              <a:t>/AGC = 0.05</a:t>
            </a:r>
            <a:endParaRPr lang="en-US" sz="2000" dirty="0">
              <a:solidFill>
                <a:srgbClr val="FF0000"/>
              </a:solidFill>
            </a:endParaRPr>
          </a:p>
        </p:txBody>
      </p:sp>
    </p:spTree>
    <p:extLst>
      <p:ext uri="{BB962C8B-B14F-4D97-AF65-F5344CB8AC3E}">
        <p14:creationId xmlns:p14="http://schemas.microsoft.com/office/powerpoint/2010/main" val="153316460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0675" y="38604"/>
            <a:ext cx="8763812" cy="44491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smtClean="0"/>
              <a:t>Data </a:t>
            </a:r>
            <a:r>
              <a:rPr lang="en-AU" sz="2400" b="1" dirty="0" smtClean="0"/>
              <a:t>Assimilation (DA)</a:t>
            </a:r>
            <a:endParaRPr lang="en-US" sz="2400" b="1" dirty="0">
              <a:latin typeface="Trebuchet MS" pitchFamily="34" charset="0"/>
            </a:endParaRPr>
          </a:p>
        </p:txBody>
      </p:sp>
      <p:sp>
        <p:nvSpPr>
          <p:cNvPr id="37" name="Rectangle 36"/>
          <p:cNvSpPr/>
          <p:nvPr/>
        </p:nvSpPr>
        <p:spPr>
          <a:xfrm>
            <a:off x="27833" y="411510"/>
            <a:ext cx="4040111" cy="3662541"/>
          </a:xfrm>
          <a:prstGeom prst="rect">
            <a:avLst/>
          </a:prstGeom>
        </p:spPr>
        <p:txBody>
          <a:bodyPr wrap="square">
            <a:spAutoFit/>
          </a:bodyPr>
          <a:lstStyle/>
          <a:p>
            <a:pPr marL="285750" indent="-285750">
              <a:buFont typeface="Arial"/>
              <a:buChar char="•"/>
            </a:pPr>
            <a:r>
              <a:rPr lang="en-US" sz="1600" dirty="0" smtClean="0"/>
              <a:t>Conceptual DA model </a:t>
            </a:r>
            <a:r>
              <a:rPr lang="en-US" sz="1600" dirty="0"/>
              <a:t>framework </a:t>
            </a:r>
            <a:endParaRPr lang="en-US" sz="1600" dirty="0" smtClean="0"/>
          </a:p>
          <a:p>
            <a:pPr marL="285750" indent="-285750">
              <a:buFont typeface="Arial"/>
              <a:buChar char="•"/>
            </a:pPr>
            <a:r>
              <a:rPr lang="en-US" sz="1600" dirty="0" smtClean="0"/>
              <a:t>Systematic </a:t>
            </a:r>
            <a:r>
              <a:rPr lang="en-US" sz="1600" dirty="0"/>
              <a:t>combination </a:t>
            </a:r>
            <a:r>
              <a:rPr lang="en-US" sz="1600" dirty="0" smtClean="0"/>
              <a:t>of observation with the model to</a:t>
            </a:r>
            <a:r>
              <a:rPr lang="en-US" sz="1600" dirty="0"/>
              <a:t> </a:t>
            </a:r>
            <a:r>
              <a:rPr lang="en-US" sz="1600" dirty="0" smtClean="0"/>
              <a:t>better estimate </a:t>
            </a:r>
            <a:r>
              <a:rPr lang="en-US" sz="1600" dirty="0"/>
              <a:t>system </a:t>
            </a:r>
            <a:r>
              <a:rPr lang="en-US" sz="1600" dirty="0" smtClean="0"/>
              <a:t>dynamics</a:t>
            </a:r>
          </a:p>
          <a:p>
            <a:pPr marL="285750" indent="-285750">
              <a:buFont typeface="Arial"/>
              <a:buChar char="•"/>
            </a:pPr>
            <a:r>
              <a:rPr lang="en-US" sz="1600" dirty="0" smtClean="0"/>
              <a:t>Finds </a:t>
            </a:r>
            <a:r>
              <a:rPr lang="en-US" sz="1600" dirty="0"/>
              <a:t>the model representation that is most consistent with </a:t>
            </a:r>
            <a:r>
              <a:rPr lang="en-US" sz="1600" dirty="0" smtClean="0"/>
              <a:t>observations</a:t>
            </a:r>
          </a:p>
          <a:p>
            <a:pPr marL="285750" indent="-285750">
              <a:buFont typeface="Arial"/>
              <a:buChar char="•"/>
            </a:pPr>
            <a:r>
              <a:rPr lang="en-US" sz="1600" dirty="0" smtClean="0"/>
              <a:t>Propagates </a:t>
            </a:r>
            <a:r>
              <a:rPr lang="en-US" sz="1600" dirty="0"/>
              <a:t>forward information from previous </a:t>
            </a:r>
            <a:r>
              <a:rPr lang="en-US" sz="1600" dirty="0" smtClean="0"/>
              <a:t>observations</a:t>
            </a:r>
          </a:p>
          <a:p>
            <a:pPr marL="285750" indent="-285750">
              <a:buFont typeface="Arial"/>
              <a:buChar char="•"/>
            </a:pPr>
            <a:r>
              <a:rPr lang="en-US" sz="1600" dirty="0" smtClean="0"/>
              <a:t>Predictions of </a:t>
            </a:r>
            <a:r>
              <a:rPr lang="en-US" sz="1600" dirty="0"/>
              <a:t>the model </a:t>
            </a:r>
            <a:r>
              <a:rPr lang="en-US" sz="1600" dirty="0" smtClean="0"/>
              <a:t>are then corrected comparing with the observations</a:t>
            </a:r>
          </a:p>
          <a:p>
            <a:pPr marL="285750" indent="-285750">
              <a:buFont typeface="Arial"/>
              <a:buChar char="•"/>
            </a:pPr>
            <a:r>
              <a:rPr lang="en-US" sz="1600" dirty="0" smtClean="0"/>
              <a:t>Poor model vs. effective </a:t>
            </a:r>
            <a:r>
              <a:rPr lang="en-US" sz="1600" dirty="0" smtClean="0"/>
              <a:t>model</a:t>
            </a:r>
          </a:p>
          <a:p>
            <a:pPr marL="285750" indent="-285750">
              <a:buFont typeface="Arial"/>
              <a:buChar char="•"/>
            </a:pPr>
            <a:r>
              <a:rPr lang="en-US" sz="1600" dirty="0" smtClean="0"/>
              <a:t>Must </a:t>
            </a:r>
            <a:r>
              <a:rPr lang="en-US" sz="1600" dirty="0"/>
              <a:t>conserve the information provided by the model itself and by previous observations</a:t>
            </a:r>
            <a:endParaRPr lang="en-US" sz="1600" dirty="0" smtClean="0"/>
          </a:p>
        </p:txBody>
      </p:sp>
      <p:grpSp>
        <p:nvGrpSpPr>
          <p:cNvPr id="34" name="Group 33"/>
          <p:cNvGrpSpPr/>
          <p:nvPr/>
        </p:nvGrpSpPr>
        <p:grpSpPr>
          <a:xfrm>
            <a:off x="4046048" y="843558"/>
            <a:ext cx="5076056" cy="1778496"/>
            <a:chOff x="3491880" y="2931790"/>
            <a:chExt cx="5112568" cy="1922512"/>
          </a:xfrm>
        </p:grpSpPr>
        <p:cxnSp>
          <p:nvCxnSpPr>
            <p:cNvPr id="59" name="Straight Arrow Connector 58"/>
            <p:cNvCxnSpPr>
              <a:stCxn id="106" idx="3"/>
              <a:endCxn id="110" idx="2"/>
            </p:cNvCxnSpPr>
            <p:nvPr/>
          </p:nvCxnSpPr>
          <p:spPr>
            <a:xfrm flipV="1">
              <a:off x="5004048" y="3686391"/>
              <a:ext cx="504056" cy="148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110" idx="6"/>
              <a:endCxn id="107" idx="1"/>
            </p:cNvCxnSpPr>
            <p:nvPr/>
          </p:nvCxnSpPr>
          <p:spPr>
            <a:xfrm>
              <a:off x="6660232" y="3686391"/>
              <a:ext cx="539552" cy="148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65" name="Rectangle 64"/>
            <p:cNvSpPr/>
            <p:nvPr/>
          </p:nvSpPr>
          <p:spPr>
            <a:xfrm>
              <a:off x="3779912" y="2931790"/>
              <a:ext cx="93610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Input</a:t>
              </a:r>
              <a:endParaRPr lang="en-US" sz="2000" baseline="-25000" dirty="0">
                <a:solidFill>
                  <a:schemeClr val="tx1"/>
                </a:solidFill>
              </a:endParaRPr>
            </a:p>
          </p:txBody>
        </p:sp>
        <p:sp>
          <p:nvSpPr>
            <p:cNvPr id="66" name="Rectangle 65"/>
            <p:cNvSpPr/>
            <p:nvPr/>
          </p:nvSpPr>
          <p:spPr>
            <a:xfrm>
              <a:off x="7380312" y="2931790"/>
              <a:ext cx="93610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Output</a:t>
              </a:r>
              <a:endParaRPr lang="en-US" sz="2000" baseline="-25000" dirty="0">
                <a:solidFill>
                  <a:schemeClr val="tx1"/>
                </a:solidFill>
              </a:endParaRPr>
            </a:p>
          </p:txBody>
        </p:sp>
        <p:sp>
          <p:nvSpPr>
            <p:cNvPr id="106" name="Rectangle 105"/>
            <p:cNvSpPr/>
            <p:nvPr/>
          </p:nvSpPr>
          <p:spPr>
            <a:xfrm>
              <a:off x="3491880" y="3291830"/>
              <a:ext cx="1512168" cy="79208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Measurements</a:t>
              </a:r>
            </a:p>
            <a:p>
              <a:pPr algn="ctr"/>
              <a:r>
                <a:rPr lang="en-US" sz="1600" dirty="0" smtClean="0">
                  <a:solidFill>
                    <a:schemeClr val="tx1"/>
                  </a:solidFill>
                </a:rPr>
                <a:t>State variables</a:t>
              </a:r>
            </a:p>
            <a:p>
              <a:pPr algn="ctr"/>
              <a:r>
                <a:rPr lang="en-US" sz="1600" dirty="0" smtClean="0">
                  <a:solidFill>
                    <a:schemeClr val="tx1"/>
                  </a:solidFill>
                </a:rPr>
                <a:t>Parameters</a:t>
              </a:r>
              <a:endParaRPr lang="en-US" sz="1600" dirty="0">
                <a:solidFill>
                  <a:schemeClr val="tx1"/>
                </a:solidFill>
              </a:endParaRPr>
            </a:p>
          </p:txBody>
        </p:sp>
        <p:sp>
          <p:nvSpPr>
            <p:cNvPr id="107" name="Rectangle 106"/>
            <p:cNvSpPr/>
            <p:nvPr/>
          </p:nvSpPr>
          <p:spPr>
            <a:xfrm>
              <a:off x="7199784" y="3291830"/>
              <a:ext cx="1404664" cy="79208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Predictions</a:t>
              </a:r>
            </a:p>
            <a:p>
              <a:pPr algn="ctr"/>
              <a:r>
                <a:rPr lang="en-US" sz="1600" dirty="0" smtClean="0">
                  <a:solidFill>
                    <a:schemeClr val="tx1"/>
                  </a:solidFill>
                </a:rPr>
                <a:t>Updated state variables</a:t>
              </a:r>
            </a:p>
          </p:txBody>
        </p:sp>
        <p:grpSp>
          <p:nvGrpSpPr>
            <p:cNvPr id="109" name="Group 108"/>
            <p:cNvGrpSpPr/>
            <p:nvPr/>
          </p:nvGrpSpPr>
          <p:grpSpPr>
            <a:xfrm>
              <a:off x="5508104" y="3402859"/>
              <a:ext cx="1152128" cy="567063"/>
              <a:chOff x="936104" y="144015"/>
              <a:chExt cx="693081" cy="567063"/>
            </a:xfrm>
          </p:grpSpPr>
          <p:sp>
            <p:nvSpPr>
              <p:cNvPr id="110" name="Oval 109"/>
              <p:cNvSpPr/>
              <p:nvPr/>
            </p:nvSpPr>
            <p:spPr>
              <a:xfrm>
                <a:off x="936104" y="144015"/>
                <a:ext cx="693081" cy="567063"/>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11" name="Oval 4"/>
              <p:cNvSpPr/>
              <p:nvPr/>
            </p:nvSpPr>
            <p:spPr>
              <a:xfrm>
                <a:off x="1037603" y="227059"/>
                <a:ext cx="490083" cy="4009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900" kern="1200" dirty="0" smtClean="0">
                    <a:solidFill>
                      <a:schemeClr val="tx1"/>
                    </a:solidFill>
                  </a:rPr>
                  <a:t>Model</a:t>
                </a:r>
                <a:endParaRPr lang="en-US" sz="1900" kern="1200" baseline="-25000" dirty="0"/>
              </a:p>
            </p:txBody>
          </p:sp>
        </p:grpSp>
        <p:sp>
          <p:nvSpPr>
            <p:cNvPr id="112" name="Rectangle 111"/>
            <p:cNvSpPr/>
            <p:nvPr/>
          </p:nvSpPr>
          <p:spPr>
            <a:xfrm>
              <a:off x="5076056" y="4515966"/>
              <a:ext cx="2088232"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Data Assimilation</a:t>
              </a:r>
              <a:endParaRPr lang="en-US" sz="2000" baseline="-25000" dirty="0">
                <a:solidFill>
                  <a:schemeClr val="tx1"/>
                </a:solidFill>
              </a:endParaRPr>
            </a:p>
          </p:txBody>
        </p:sp>
        <p:cxnSp>
          <p:nvCxnSpPr>
            <p:cNvPr id="28" name="Curved Connector 27"/>
            <p:cNvCxnSpPr>
              <a:stCxn id="106" idx="2"/>
              <a:endCxn id="107" idx="2"/>
            </p:cNvCxnSpPr>
            <p:nvPr/>
          </p:nvCxnSpPr>
          <p:spPr>
            <a:xfrm rot="16200000" flipH="1">
              <a:off x="6075040" y="2256842"/>
              <a:ext cx="12700" cy="3654152"/>
            </a:xfrm>
            <a:prstGeom prst="curvedConnector3">
              <a:avLst>
                <a:gd name="adj1" fmla="val 7172449"/>
              </a:avLst>
            </a:prstGeom>
            <a:ln>
              <a:solidFill>
                <a:schemeClr val="tx1"/>
              </a:solidFill>
              <a:headEnd type="arrow"/>
              <a:tailEnd type="arrow"/>
            </a:ln>
          </p:spPr>
          <p:style>
            <a:lnRef idx="2">
              <a:schemeClr val="dk1"/>
            </a:lnRef>
            <a:fillRef idx="0">
              <a:schemeClr val="dk1"/>
            </a:fillRef>
            <a:effectRef idx="1">
              <a:schemeClr val="dk1"/>
            </a:effectRef>
            <a:fontRef idx="minor">
              <a:schemeClr val="tx1"/>
            </a:fontRef>
          </p:style>
        </p:cxnSp>
      </p:grpSp>
      <p:sp>
        <p:nvSpPr>
          <p:cNvPr id="113" name="Rectangle 112"/>
          <p:cNvSpPr/>
          <p:nvPr/>
        </p:nvSpPr>
        <p:spPr>
          <a:xfrm>
            <a:off x="5580112" y="3291830"/>
            <a:ext cx="2304256" cy="79208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MCMC, KF, 3D-Var, 4D-Var</a:t>
            </a:r>
            <a:r>
              <a:rPr lang="is-IS" sz="2000" dirty="0" smtClean="0">
                <a:solidFill>
                  <a:schemeClr val="tx1"/>
                </a:solidFill>
              </a:rPr>
              <a:t>…</a:t>
            </a:r>
            <a:endParaRPr lang="en-US" sz="2000" baseline="-25000" dirty="0">
              <a:solidFill>
                <a:schemeClr val="tx1"/>
              </a:solidFill>
            </a:endParaRPr>
          </a:p>
        </p:txBody>
      </p:sp>
      <p:sp>
        <p:nvSpPr>
          <p:cNvPr id="114" name="Donut 113"/>
          <p:cNvSpPr/>
          <p:nvPr/>
        </p:nvSpPr>
        <p:spPr>
          <a:xfrm>
            <a:off x="5652120" y="3188341"/>
            <a:ext cx="936104" cy="720080"/>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cap="all">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
        <p:nvSpPr>
          <p:cNvPr id="2" name="Rectangle 1"/>
          <p:cNvSpPr/>
          <p:nvPr/>
        </p:nvSpPr>
        <p:spPr>
          <a:xfrm>
            <a:off x="107504" y="4011910"/>
            <a:ext cx="5472608" cy="1077218"/>
          </a:xfrm>
          <a:prstGeom prst="rect">
            <a:avLst/>
          </a:prstGeom>
        </p:spPr>
        <p:txBody>
          <a:bodyPr wrap="square">
            <a:spAutoFit/>
          </a:bodyPr>
          <a:lstStyle/>
          <a:p>
            <a:pPr marL="171450" indent="-171450" algn="just">
              <a:buFont typeface="Arial"/>
              <a:buChar char="•"/>
            </a:pPr>
            <a:r>
              <a:rPr lang="en-US" sz="1600" dirty="0" smtClean="0"/>
              <a:t>The simplest and easier </a:t>
            </a:r>
            <a:r>
              <a:rPr lang="en-US" sz="1600" dirty="0"/>
              <a:t>to computationally </a:t>
            </a:r>
            <a:r>
              <a:rPr lang="en-US" sz="1600" dirty="0" smtClean="0"/>
              <a:t>implement</a:t>
            </a:r>
            <a:endParaRPr lang="en-US" sz="1600" dirty="0"/>
          </a:p>
          <a:p>
            <a:pPr marL="171450" indent="-171450" algn="just">
              <a:buFont typeface="Arial"/>
              <a:buChar char="•"/>
            </a:pPr>
            <a:r>
              <a:rPr lang="en-US" sz="1600" dirty="0" smtClean="0"/>
              <a:t>MCMC </a:t>
            </a:r>
            <a:r>
              <a:rPr lang="en-US" sz="1600" dirty="0"/>
              <a:t>has become a universal algorithm </a:t>
            </a:r>
            <a:endParaRPr lang="en-US" sz="1600" dirty="0" smtClean="0"/>
          </a:p>
          <a:p>
            <a:pPr marL="171450" indent="-171450" algn="just">
              <a:buFont typeface="Arial"/>
              <a:buChar char="•"/>
            </a:pPr>
            <a:r>
              <a:rPr lang="en-US" sz="1600" dirty="0"/>
              <a:t>I</a:t>
            </a:r>
            <a:r>
              <a:rPr lang="en-US" sz="1600" dirty="0" smtClean="0"/>
              <a:t>t </a:t>
            </a:r>
            <a:r>
              <a:rPr lang="en-US" sz="1600" dirty="0"/>
              <a:t>may require more model evaluations and computational </a:t>
            </a:r>
            <a:r>
              <a:rPr lang="en-US" sz="1600" dirty="0" smtClean="0"/>
              <a:t>time</a:t>
            </a:r>
          </a:p>
        </p:txBody>
      </p:sp>
    </p:spTree>
    <p:extLst>
      <p:ext uri="{BB962C8B-B14F-4D97-AF65-F5344CB8AC3E}">
        <p14:creationId xmlns:p14="http://schemas.microsoft.com/office/powerpoint/2010/main" val="729326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7">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14" grpId="0" animBg="1"/>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0675" y="38604"/>
            <a:ext cx="8763812" cy="44491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smtClean="0"/>
              <a:t>MCMC</a:t>
            </a:r>
            <a:endParaRPr lang="en-US" sz="2400" b="1" dirty="0">
              <a:latin typeface="Trebuchet MS" pitchFamily="34" charset="0"/>
            </a:endParaRPr>
          </a:p>
        </p:txBody>
      </p:sp>
      <p:sp>
        <p:nvSpPr>
          <p:cNvPr id="37" name="Rectangle 36"/>
          <p:cNvSpPr/>
          <p:nvPr/>
        </p:nvSpPr>
        <p:spPr>
          <a:xfrm>
            <a:off x="27833" y="555526"/>
            <a:ext cx="9008663" cy="461665"/>
          </a:xfrm>
          <a:prstGeom prst="rect">
            <a:avLst/>
          </a:prstGeom>
        </p:spPr>
        <p:txBody>
          <a:bodyPr wrap="square">
            <a:spAutoFit/>
          </a:bodyPr>
          <a:lstStyle/>
          <a:p>
            <a:pPr algn="ctr"/>
            <a:r>
              <a:rPr lang="en-US" sz="2400" dirty="0"/>
              <a:t>The </a:t>
            </a:r>
            <a:r>
              <a:rPr lang="en-US" sz="2400" dirty="0" smtClean="0"/>
              <a:t>Metropolis algorithm</a:t>
            </a:r>
          </a:p>
        </p:txBody>
      </p:sp>
      <p:sp>
        <p:nvSpPr>
          <p:cNvPr id="16" name="Rectangle 15"/>
          <p:cNvSpPr/>
          <p:nvPr/>
        </p:nvSpPr>
        <p:spPr>
          <a:xfrm>
            <a:off x="539553" y="987574"/>
            <a:ext cx="8424936" cy="1477328"/>
          </a:xfrm>
          <a:prstGeom prst="rect">
            <a:avLst/>
          </a:prstGeom>
        </p:spPr>
        <p:txBody>
          <a:bodyPr wrap="square">
            <a:spAutoFit/>
          </a:bodyPr>
          <a:lstStyle/>
          <a:p>
            <a:r>
              <a:rPr lang="en-US" b="1" i="1" u="sng" dirty="0" smtClean="0">
                <a:solidFill>
                  <a:srgbClr val="3366FF"/>
                </a:solidFill>
              </a:rPr>
              <a:t>What we need</a:t>
            </a:r>
            <a:r>
              <a:rPr lang="en-US" dirty="0" smtClean="0"/>
              <a:t>: </a:t>
            </a:r>
          </a:p>
          <a:p>
            <a:r>
              <a:rPr lang="en-US" dirty="0" smtClean="0"/>
              <a:t>(</a:t>
            </a:r>
            <a:r>
              <a:rPr lang="en-US" dirty="0"/>
              <a:t>1) A model: M</a:t>
            </a:r>
          </a:p>
          <a:p>
            <a:r>
              <a:rPr lang="is-IS" dirty="0"/>
              <a:t>(2) Data: D</a:t>
            </a:r>
          </a:p>
          <a:p>
            <a:r>
              <a:rPr lang="en-US" dirty="0"/>
              <a:t>(3) A prior probability distribution for the parameters: P(</a:t>
            </a:r>
            <a:r>
              <a:rPr lang="en-US" dirty="0" err="1"/>
              <a:t>θ</a:t>
            </a:r>
            <a:r>
              <a:rPr lang="en-US" dirty="0"/>
              <a:t>)</a:t>
            </a:r>
          </a:p>
          <a:p>
            <a:r>
              <a:rPr lang="en-US" dirty="0"/>
              <a:t>(4) A likelihood function: P(</a:t>
            </a:r>
            <a:r>
              <a:rPr lang="en-US" dirty="0" err="1"/>
              <a:t>D|θ</a:t>
            </a:r>
            <a:r>
              <a:rPr lang="en-US" dirty="0"/>
              <a:t>) which is a function of the difference M(</a:t>
            </a:r>
            <a:r>
              <a:rPr lang="en-US" dirty="0" err="1"/>
              <a:t>θ</a:t>
            </a:r>
            <a:r>
              <a:rPr lang="en-US" dirty="0"/>
              <a:t>)-</a:t>
            </a:r>
            <a:r>
              <a:rPr lang="en-US" dirty="0" smtClean="0"/>
              <a:t>D</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2337471404"/>
              </p:ext>
            </p:extLst>
          </p:nvPr>
        </p:nvGraphicFramePr>
        <p:xfrm>
          <a:off x="683568" y="2643188"/>
          <a:ext cx="1887538" cy="798512"/>
        </p:xfrm>
        <a:graphic>
          <a:graphicData uri="http://schemas.openxmlformats.org/presentationml/2006/ole">
            <mc:AlternateContent xmlns:mc="http://schemas.openxmlformats.org/markup-compatibility/2006">
              <mc:Choice xmlns:v="urn:schemas-microsoft-com:vml" Requires="v">
                <p:oleObj spid="_x0000_s15581" name="Equation" r:id="rId4" imgW="1079500" imgH="457200" progId="Equation.3">
                  <p:embed/>
                </p:oleObj>
              </mc:Choice>
              <mc:Fallback>
                <p:oleObj name="Equation" r:id="rId4" imgW="1079500" imgH="457200" progId="Equation.3">
                  <p:embed/>
                  <p:pic>
                    <p:nvPicPr>
                      <p:cNvPr id="0" name=""/>
                      <p:cNvPicPr/>
                      <p:nvPr/>
                    </p:nvPicPr>
                    <p:blipFill>
                      <a:blip r:embed="rId5"/>
                      <a:stretch>
                        <a:fillRect/>
                      </a:stretch>
                    </p:blipFill>
                    <p:spPr>
                      <a:xfrm>
                        <a:off x="683568" y="2643188"/>
                        <a:ext cx="1887538" cy="798512"/>
                      </a:xfrm>
                      <a:prstGeom prst="rect">
                        <a:avLst/>
                      </a:prstGeom>
                    </p:spPr>
                  </p:pic>
                </p:oleObj>
              </mc:Fallback>
            </mc:AlternateContent>
          </a:graphicData>
        </a:graphic>
      </p:graphicFrame>
      <p:sp>
        <p:nvSpPr>
          <p:cNvPr id="6" name="Rectangle 5"/>
          <p:cNvSpPr/>
          <p:nvPr/>
        </p:nvSpPr>
        <p:spPr>
          <a:xfrm>
            <a:off x="4932040" y="2643758"/>
            <a:ext cx="4212970" cy="2031325"/>
          </a:xfrm>
          <a:prstGeom prst="rect">
            <a:avLst/>
          </a:prstGeom>
        </p:spPr>
        <p:txBody>
          <a:bodyPr wrap="square">
            <a:spAutoFit/>
          </a:bodyPr>
          <a:lstStyle/>
          <a:p>
            <a:pPr marL="285750" indent="-285750">
              <a:buFont typeface="Arial"/>
              <a:buChar char="•"/>
            </a:pPr>
            <a:r>
              <a:rPr lang="en-US" i="1" dirty="0" smtClean="0"/>
              <a:t>x</a:t>
            </a:r>
            <a:r>
              <a:rPr lang="en-US" i="1" baseline="-25000" dirty="0" smtClean="0"/>
              <a:t>i</a:t>
            </a:r>
            <a:r>
              <a:rPr lang="en-US" dirty="0" smtClean="0"/>
              <a:t> </a:t>
            </a:r>
            <a:r>
              <a:rPr lang="en-US" dirty="0"/>
              <a:t>represents </a:t>
            </a:r>
            <a:r>
              <a:rPr lang="en-US" dirty="0" smtClean="0"/>
              <a:t>the </a:t>
            </a:r>
            <a:r>
              <a:rPr lang="en-US" dirty="0" err="1" smtClean="0"/>
              <a:t>ith</a:t>
            </a:r>
            <a:r>
              <a:rPr lang="en-US" dirty="0" smtClean="0"/>
              <a:t> of </a:t>
            </a:r>
            <a:r>
              <a:rPr lang="en-US" dirty="0"/>
              <a:t>N </a:t>
            </a:r>
            <a:r>
              <a:rPr lang="en-US" dirty="0" smtClean="0"/>
              <a:t>measurements</a:t>
            </a:r>
          </a:p>
          <a:p>
            <a:pPr marL="285750" indent="-285750">
              <a:buFont typeface="Arial"/>
              <a:buChar char="•"/>
            </a:pPr>
            <a:r>
              <a:rPr lang="en-US" i="1" dirty="0" err="1" smtClean="0"/>
              <a:t>η</a:t>
            </a:r>
            <a:r>
              <a:rPr lang="en-US" i="1" baseline="-25000" dirty="0" err="1" smtClean="0"/>
              <a:t>i</a:t>
            </a:r>
            <a:r>
              <a:rPr lang="en-US" baseline="-25000" dirty="0" smtClean="0"/>
              <a:t> </a:t>
            </a:r>
            <a:r>
              <a:rPr lang="en-US" dirty="0"/>
              <a:t>is </a:t>
            </a:r>
            <a:r>
              <a:rPr lang="en-US" dirty="0" smtClean="0"/>
              <a:t>the model</a:t>
            </a:r>
            <a:r>
              <a:rPr lang="en-US" dirty="0"/>
              <a:t>-derived estimate of a </a:t>
            </a:r>
            <a:r>
              <a:rPr lang="en-US" dirty="0" smtClean="0"/>
              <a:t>measurement </a:t>
            </a:r>
          </a:p>
          <a:p>
            <a:pPr marL="285750" indent="-285750">
              <a:buFont typeface="Arial"/>
              <a:buChar char="•"/>
            </a:pPr>
            <a:r>
              <a:rPr lang="en-US" i="1" dirty="0" err="1" smtClean="0"/>
              <a:t>σ</a:t>
            </a:r>
            <a:r>
              <a:rPr lang="en-US" dirty="0" smtClean="0"/>
              <a:t> represents the </a:t>
            </a:r>
            <a:r>
              <a:rPr lang="en-US" dirty="0"/>
              <a:t>uncertainty of the data about the </a:t>
            </a:r>
            <a:r>
              <a:rPr lang="en-US" dirty="0" smtClean="0"/>
              <a:t>model</a:t>
            </a:r>
          </a:p>
          <a:p>
            <a:pPr marL="285750" indent="-285750">
              <a:buFont typeface="Arial"/>
              <a:buChar char="•"/>
            </a:pPr>
            <a:r>
              <a:rPr lang="en-US" dirty="0" smtClean="0"/>
              <a:t>The ‘</a:t>
            </a:r>
            <a:r>
              <a:rPr lang="en-US" dirty="0" err="1" smtClean="0"/>
              <a:t>Π</a:t>
            </a:r>
            <a:r>
              <a:rPr lang="en-US" dirty="0" smtClean="0"/>
              <a:t>’</a:t>
            </a:r>
            <a:r>
              <a:rPr lang="en-US" dirty="0"/>
              <a:t> </a:t>
            </a:r>
            <a:r>
              <a:rPr lang="en-US" dirty="0" smtClean="0"/>
              <a:t>symbol </a:t>
            </a:r>
            <a:r>
              <a:rPr lang="en-US" dirty="0"/>
              <a:t>denotes the product of all </a:t>
            </a:r>
            <a:r>
              <a:rPr lang="en-US" dirty="0" smtClean="0"/>
              <a:t>measurements</a:t>
            </a:r>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1355494315"/>
              </p:ext>
            </p:extLst>
          </p:nvPr>
        </p:nvGraphicFramePr>
        <p:xfrm>
          <a:off x="35496" y="3962580"/>
          <a:ext cx="4927692" cy="913426"/>
        </p:xfrm>
        <a:graphic>
          <a:graphicData uri="http://schemas.openxmlformats.org/presentationml/2006/ole">
            <mc:AlternateContent xmlns:mc="http://schemas.openxmlformats.org/markup-compatibility/2006">
              <mc:Choice xmlns:v="urn:schemas-microsoft-com:vml" Requires="v">
                <p:oleObj spid="_x0000_s15582" name="Equation" r:id="rId6" imgW="2603500" imgH="482600" progId="Equation.3">
                  <p:embed/>
                </p:oleObj>
              </mc:Choice>
              <mc:Fallback>
                <p:oleObj name="Equation" r:id="rId6" imgW="2603500" imgH="482600" progId="Equation.3">
                  <p:embed/>
                  <p:pic>
                    <p:nvPicPr>
                      <p:cNvPr id="0" name=""/>
                      <p:cNvPicPr/>
                      <p:nvPr/>
                    </p:nvPicPr>
                    <p:blipFill>
                      <a:blip r:embed="rId7"/>
                      <a:stretch>
                        <a:fillRect/>
                      </a:stretch>
                    </p:blipFill>
                    <p:spPr>
                      <a:xfrm>
                        <a:off x="35496" y="3962580"/>
                        <a:ext cx="4927692" cy="913426"/>
                      </a:xfrm>
                      <a:prstGeom prst="rect">
                        <a:avLst/>
                      </a:prstGeom>
                    </p:spPr>
                  </p:pic>
                </p:oleObj>
              </mc:Fallback>
            </mc:AlternateContent>
          </a:graphicData>
        </a:graphic>
      </p:graphicFrame>
      <p:sp>
        <p:nvSpPr>
          <p:cNvPr id="12" name="Rectangle 11"/>
          <p:cNvSpPr/>
          <p:nvPr/>
        </p:nvSpPr>
        <p:spPr>
          <a:xfrm>
            <a:off x="2843807" y="3291830"/>
            <a:ext cx="1800201" cy="338554"/>
          </a:xfrm>
          <a:prstGeom prst="rect">
            <a:avLst/>
          </a:prstGeom>
        </p:spPr>
        <p:txBody>
          <a:bodyPr wrap="square">
            <a:spAutoFit/>
          </a:bodyPr>
          <a:lstStyle/>
          <a:p>
            <a:pPr algn="ctr"/>
            <a:r>
              <a:rPr lang="en-US" sz="1600" dirty="0" err="1" smtClean="0"/>
              <a:t>Zobitz</a:t>
            </a:r>
            <a:r>
              <a:rPr lang="en-US" sz="1600" dirty="0" smtClean="0"/>
              <a:t> et al. (2011)</a:t>
            </a:r>
          </a:p>
        </p:txBody>
      </p:sp>
      <p:graphicFrame>
        <p:nvGraphicFramePr>
          <p:cNvPr id="13" name="Object 12"/>
          <p:cNvGraphicFramePr>
            <a:graphicFrameLocks noChangeAspect="1"/>
          </p:cNvGraphicFramePr>
          <p:nvPr>
            <p:extLst>
              <p:ext uri="{D42A27DB-BD31-4B8C-83A1-F6EECF244321}">
                <p14:modId xmlns:p14="http://schemas.microsoft.com/office/powerpoint/2010/main" val="326990867"/>
              </p:ext>
            </p:extLst>
          </p:nvPr>
        </p:nvGraphicFramePr>
        <p:xfrm>
          <a:off x="2493484" y="2427734"/>
          <a:ext cx="1177925" cy="731837"/>
        </p:xfrm>
        <a:graphic>
          <a:graphicData uri="http://schemas.openxmlformats.org/presentationml/2006/ole">
            <mc:AlternateContent xmlns:mc="http://schemas.openxmlformats.org/markup-compatibility/2006">
              <mc:Choice xmlns:v="urn:schemas-microsoft-com:vml" Requires="v">
                <p:oleObj spid="_x0000_s15583" name="Equation" r:id="rId8" imgW="673100" imgH="419100" progId="Equation.3">
                  <p:embed/>
                </p:oleObj>
              </mc:Choice>
              <mc:Fallback>
                <p:oleObj name="Equation" r:id="rId8" imgW="673100" imgH="419100" progId="Equation.3">
                  <p:embed/>
                  <p:pic>
                    <p:nvPicPr>
                      <p:cNvPr id="0" name=""/>
                      <p:cNvPicPr/>
                      <p:nvPr/>
                    </p:nvPicPr>
                    <p:blipFill>
                      <a:blip r:embed="rId9"/>
                      <a:stretch>
                        <a:fillRect/>
                      </a:stretch>
                    </p:blipFill>
                    <p:spPr>
                      <a:xfrm>
                        <a:off x="2493484" y="2427734"/>
                        <a:ext cx="1177925" cy="731837"/>
                      </a:xfrm>
                      <a:prstGeom prst="rect">
                        <a:avLst/>
                      </a:prstGeom>
                    </p:spPr>
                  </p:pic>
                </p:oleObj>
              </mc:Fallback>
            </mc:AlternateContent>
          </a:graphicData>
        </a:graphic>
      </p:graphicFrame>
    </p:spTree>
    <p:extLst>
      <p:ext uri="{BB962C8B-B14F-4D97-AF65-F5344CB8AC3E}">
        <p14:creationId xmlns:p14="http://schemas.microsoft.com/office/powerpoint/2010/main" val="14460587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1" end="1"/>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16">
                                            <p:txEl>
                                              <p:pRg st="2" end="2"/>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16">
                                            <p:txEl>
                                              <p:pRg st="3" end="3"/>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0675" y="38604"/>
            <a:ext cx="8763812" cy="44491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smtClean="0"/>
              <a:t>MCMC</a:t>
            </a:r>
            <a:endParaRPr lang="en-US" sz="2400" b="1" dirty="0">
              <a:latin typeface="Trebuchet MS" pitchFamily="34" charset="0"/>
            </a:endParaRPr>
          </a:p>
        </p:txBody>
      </p:sp>
      <p:sp>
        <p:nvSpPr>
          <p:cNvPr id="37" name="Rectangle 36"/>
          <p:cNvSpPr/>
          <p:nvPr/>
        </p:nvSpPr>
        <p:spPr>
          <a:xfrm>
            <a:off x="27833" y="411510"/>
            <a:ext cx="9008663" cy="461665"/>
          </a:xfrm>
          <a:prstGeom prst="rect">
            <a:avLst/>
          </a:prstGeom>
        </p:spPr>
        <p:txBody>
          <a:bodyPr wrap="square">
            <a:spAutoFit/>
          </a:bodyPr>
          <a:lstStyle/>
          <a:p>
            <a:pPr algn="ctr"/>
            <a:r>
              <a:rPr lang="en-US" sz="2400" dirty="0"/>
              <a:t>The </a:t>
            </a:r>
            <a:r>
              <a:rPr lang="en-US" sz="2400" dirty="0" smtClean="0"/>
              <a:t>Metropolis algorithm</a:t>
            </a:r>
          </a:p>
        </p:txBody>
      </p:sp>
      <p:sp>
        <p:nvSpPr>
          <p:cNvPr id="18" name="Rectangle 17"/>
          <p:cNvSpPr/>
          <p:nvPr/>
        </p:nvSpPr>
        <p:spPr>
          <a:xfrm>
            <a:off x="395536" y="843558"/>
            <a:ext cx="8676456" cy="4247317"/>
          </a:xfrm>
          <a:prstGeom prst="rect">
            <a:avLst/>
          </a:prstGeom>
        </p:spPr>
        <p:txBody>
          <a:bodyPr wrap="square">
            <a:spAutoFit/>
          </a:bodyPr>
          <a:lstStyle/>
          <a:p>
            <a:r>
              <a:rPr lang="en-US" b="1" i="1" u="sng" dirty="0" smtClean="0">
                <a:solidFill>
                  <a:srgbClr val="3366FF"/>
                </a:solidFill>
              </a:rPr>
              <a:t>What we </a:t>
            </a:r>
            <a:r>
              <a:rPr lang="en-US" b="1" i="1" u="sng" dirty="0">
                <a:solidFill>
                  <a:srgbClr val="3366FF"/>
                </a:solidFill>
              </a:rPr>
              <a:t>do: </a:t>
            </a:r>
            <a:endParaRPr lang="en-US" b="1" i="1" u="sng" dirty="0" smtClean="0">
              <a:solidFill>
                <a:srgbClr val="3366FF"/>
              </a:solidFill>
            </a:endParaRPr>
          </a:p>
          <a:p>
            <a:r>
              <a:rPr lang="en-US" dirty="0" smtClean="0"/>
              <a:t>(</a:t>
            </a:r>
            <a:r>
              <a:rPr lang="en-US" dirty="0"/>
              <a:t>1) Select any </a:t>
            </a:r>
            <a:r>
              <a:rPr lang="en-US" dirty="0" smtClean="0"/>
              <a:t>starting </a:t>
            </a:r>
            <a:r>
              <a:rPr lang="en-US" dirty="0"/>
              <a:t>point in parameter space, </a:t>
            </a:r>
            <a:r>
              <a:rPr lang="en-US" dirty="0" err="1"/>
              <a:t>θ</a:t>
            </a:r>
            <a:r>
              <a:rPr lang="en-US" baseline="30000" dirty="0"/>
              <a:t>(0)</a:t>
            </a:r>
          </a:p>
          <a:p>
            <a:r>
              <a:rPr lang="en-US" dirty="0"/>
              <a:t>(2) Calculate the product of prior and likelihood: </a:t>
            </a:r>
            <a:r>
              <a:rPr lang="en-US" dirty="0" smtClean="0"/>
              <a:t>π</a:t>
            </a:r>
            <a:r>
              <a:rPr lang="en-US" baseline="30000" dirty="0"/>
              <a:t>(0)</a:t>
            </a:r>
            <a:r>
              <a:rPr lang="en-US" dirty="0" smtClean="0"/>
              <a:t>=</a:t>
            </a:r>
            <a:r>
              <a:rPr lang="en-US" dirty="0"/>
              <a:t>P(</a:t>
            </a:r>
            <a:r>
              <a:rPr lang="en-US" dirty="0" err="1" smtClean="0"/>
              <a:t>θ</a:t>
            </a:r>
            <a:r>
              <a:rPr lang="en-US" baseline="30000" dirty="0"/>
              <a:t>(0)</a:t>
            </a:r>
            <a:r>
              <a:rPr lang="en-US" dirty="0" smtClean="0"/>
              <a:t>)</a:t>
            </a:r>
            <a:r>
              <a:rPr lang="en-US" dirty="0"/>
              <a:t>P(</a:t>
            </a:r>
            <a:r>
              <a:rPr lang="en-US" dirty="0" err="1"/>
              <a:t>D|</a:t>
            </a:r>
            <a:r>
              <a:rPr lang="en-US" dirty="0" err="1" smtClean="0"/>
              <a:t>θ</a:t>
            </a:r>
            <a:r>
              <a:rPr lang="en-US" baseline="30000" dirty="0"/>
              <a:t>(0)</a:t>
            </a:r>
            <a:r>
              <a:rPr lang="en-US" dirty="0" smtClean="0"/>
              <a:t>)</a:t>
            </a:r>
            <a:endParaRPr lang="en-US" dirty="0"/>
          </a:p>
          <a:p>
            <a:r>
              <a:rPr lang="is-IS" dirty="0"/>
              <a:t>(3) Set i=0</a:t>
            </a:r>
          </a:p>
          <a:p>
            <a:r>
              <a:rPr lang="en-US" dirty="0"/>
              <a:t>(4) Run the following loop until we have enough sample points:</a:t>
            </a:r>
          </a:p>
          <a:p>
            <a:r>
              <a:rPr lang="en-US" dirty="0" smtClean="0"/>
              <a:t>	(</a:t>
            </a:r>
            <a:r>
              <a:rPr lang="en-US" dirty="0" err="1"/>
              <a:t>i</a:t>
            </a:r>
            <a:r>
              <a:rPr lang="en-US" dirty="0"/>
              <a:t>) Generate a random new point, </a:t>
            </a:r>
            <a:r>
              <a:rPr lang="en-US" dirty="0" err="1"/>
              <a:t>θ</a:t>
            </a:r>
            <a:r>
              <a:rPr lang="en-US" baseline="30000" dirty="0"/>
              <a:t>(candidate)</a:t>
            </a:r>
          </a:p>
          <a:p>
            <a:r>
              <a:rPr lang="en-US" dirty="0" smtClean="0"/>
              <a:t>	(</a:t>
            </a:r>
            <a:r>
              <a:rPr lang="en-US" dirty="0"/>
              <a:t>ii) Calculate π</a:t>
            </a:r>
            <a:r>
              <a:rPr lang="en-US" baseline="30000" dirty="0"/>
              <a:t>(candidate) </a:t>
            </a:r>
            <a:r>
              <a:rPr lang="en-US" dirty="0"/>
              <a:t>= P(</a:t>
            </a:r>
            <a:r>
              <a:rPr lang="en-US" dirty="0" err="1"/>
              <a:t>θ</a:t>
            </a:r>
            <a:r>
              <a:rPr lang="en-US" baseline="30000" dirty="0"/>
              <a:t>(candidate)</a:t>
            </a:r>
            <a:r>
              <a:rPr lang="en-US" dirty="0"/>
              <a:t>)P(</a:t>
            </a:r>
            <a:r>
              <a:rPr lang="en-US" dirty="0" err="1"/>
              <a:t>D|θ</a:t>
            </a:r>
            <a:r>
              <a:rPr lang="en-US" baseline="30000" dirty="0"/>
              <a:t>(candidate)</a:t>
            </a:r>
            <a:r>
              <a:rPr lang="en-US" dirty="0"/>
              <a:t>)</a:t>
            </a:r>
          </a:p>
          <a:p>
            <a:r>
              <a:rPr lang="en-US" dirty="0" smtClean="0"/>
              <a:t>	(</a:t>
            </a:r>
            <a:r>
              <a:rPr lang="en-US" dirty="0"/>
              <a:t>iii) Calculate the Metropolis ratio: π</a:t>
            </a:r>
            <a:r>
              <a:rPr lang="en-US" baseline="30000" dirty="0"/>
              <a:t>(candidate</a:t>
            </a:r>
            <a:r>
              <a:rPr lang="en-US" baseline="30000" dirty="0" smtClean="0"/>
              <a:t>) </a:t>
            </a:r>
            <a:r>
              <a:rPr lang="is-IS" dirty="0" smtClean="0"/>
              <a:t>/ </a:t>
            </a:r>
            <a:r>
              <a:rPr lang="is-IS" dirty="0"/>
              <a:t>π</a:t>
            </a:r>
            <a:r>
              <a:rPr lang="is-IS" baseline="30000" dirty="0"/>
              <a:t>(i)</a:t>
            </a:r>
          </a:p>
          <a:p>
            <a:r>
              <a:rPr lang="en-US" dirty="0" smtClean="0"/>
              <a:t>	(</a:t>
            </a:r>
            <a:r>
              <a:rPr lang="en-US" dirty="0"/>
              <a:t>iv) Accept the candidate with probability equal to min(Metropolis ratio,1)</a:t>
            </a:r>
          </a:p>
          <a:p>
            <a:r>
              <a:rPr lang="en-US" dirty="0" smtClean="0"/>
              <a:t>	(</a:t>
            </a:r>
            <a:r>
              <a:rPr lang="en-US" dirty="0"/>
              <a:t>v) If the candidate is accepted: </a:t>
            </a:r>
            <a:r>
              <a:rPr lang="en-US" dirty="0" err="1"/>
              <a:t>θ</a:t>
            </a:r>
            <a:r>
              <a:rPr lang="en-US" baseline="30000" dirty="0"/>
              <a:t>(i+1)</a:t>
            </a:r>
            <a:r>
              <a:rPr lang="en-US" dirty="0"/>
              <a:t> = </a:t>
            </a:r>
            <a:r>
              <a:rPr lang="en-US" dirty="0" err="1"/>
              <a:t>θ</a:t>
            </a:r>
            <a:r>
              <a:rPr lang="en-US" baseline="30000" dirty="0"/>
              <a:t>(candidate)</a:t>
            </a:r>
            <a:r>
              <a:rPr lang="en-US" dirty="0"/>
              <a:t>, else: </a:t>
            </a:r>
            <a:r>
              <a:rPr lang="en-US" dirty="0" err="1"/>
              <a:t>θ</a:t>
            </a:r>
            <a:r>
              <a:rPr lang="en-US" baseline="30000" dirty="0"/>
              <a:t>(i+1)</a:t>
            </a:r>
            <a:r>
              <a:rPr lang="en-US" dirty="0"/>
              <a:t> = </a:t>
            </a:r>
            <a:r>
              <a:rPr lang="en-US" dirty="0" err="1"/>
              <a:t>θ</a:t>
            </a:r>
            <a:r>
              <a:rPr lang="en-US" baseline="30000" dirty="0"/>
              <a:t>(</a:t>
            </a:r>
            <a:r>
              <a:rPr lang="en-US" baseline="30000" dirty="0" err="1"/>
              <a:t>i</a:t>
            </a:r>
            <a:r>
              <a:rPr lang="en-US" baseline="30000" dirty="0"/>
              <a:t>)</a:t>
            </a:r>
          </a:p>
          <a:p>
            <a:r>
              <a:rPr lang="it-IT" dirty="0" smtClean="0"/>
              <a:t>	(</a:t>
            </a:r>
            <a:r>
              <a:rPr lang="it-IT" dirty="0"/>
              <a:t>vi) Set i=i+</a:t>
            </a:r>
            <a:r>
              <a:rPr lang="it-IT" dirty="0" smtClean="0"/>
              <a:t>1 </a:t>
            </a:r>
            <a:endParaRPr lang="it-IT" dirty="0"/>
          </a:p>
          <a:p>
            <a:endParaRPr lang="it-IT" dirty="0" smtClean="0"/>
          </a:p>
          <a:p>
            <a:r>
              <a:rPr lang="it-IT" b="1" i="1" u="sng" dirty="0" err="1" smtClean="0">
                <a:solidFill>
                  <a:srgbClr val="3366FF"/>
                </a:solidFill>
              </a:rPr>
              <a:t>What</a:t>
            </a:r>
            <a:r>
              <a:rPr lang="it-IT" b="1" i="1" u="sng" dirty="0" smtClean="0">
                <a:solidFill>
                  <a:srgbClr val="3366FF"/>
                </a:solidFill>
              </a:rPr>
              <a:t> </a:t>
            </a:r>
            <a:r>
              <a:rPr lang="it-IT" b="1" i="1" u="sng" dirty="0" err="1" smtClean="0">
                <a:solidFill>
                  <a:srgbClr val="3366FF"/>
                </a:solidFill>
              </a:rPr>
              <a:t>we</a:t>
            </a:r>
            <a:r>
              <a:rPr lang="it-IT" b="1" i="1" u="sng" dirty="0" smtClean="0">
                <a:solidFill>
                  <a:srgbClr val="3366FF"/>
                </a:solidFill>
              </a:rPr>
              <a:t> </a:t>
            </a:r>
            <a:r>
              <a:rPr lang="it-IT" b="1" i="1" u="sng" dirty="0" err="1" smtClean="0">
                <a:solidFill>
                  <a:srgbClr val="3366FF"/>
                </a:solidFill>
              </a:rPr>
              <a:t>get</a:t>
            </a:r>
            <a:r>
              <a:rPr lang="it-IT" b="1" i="1" u="sng" dirty="0" smtClean="0">
                <a:solidFill>
                  <a:srgbClr val="3366FF"/>
                </a:solidFill>
              </a:rPr>
              <a:t>: </a:t>
            </a:r>
          </a:p>
          <a:p>
            <a:pPr marL="342900" indent="-342900">
              <a:buAutoNum type="arabicParenBoth"/>
            </a:pPr>
            <a:r>
              <a:rPr lang="it-IT" dirty="0" smtClean="0"/>
              <a:t>A </a:t>
            </a:r>
            <a:r>
              <a:rPr lang="it-IT" dirty="0" err="1" smtClean="0"/>
              <a:t>representative</a:t>
            </a:r>
            <a:r>
              <a:rPr lang="it-IT" dirty="0" smtClean="0"/>
              <a:t> sample {</a:t>
            </a:r>
            <a:r>
              <a:rPr lang="it-IT" dirty="0" err="1" smtClean="0"/>
              <a:t>θ</a:t>
            </a:r>
            <a:r>
              <a:rPr lang="it-IT" baseline="30000" dirty="0" smtClean="0"/>
              <a:t>(0) </a:t>
            </a:r>
            <a:r>
              <a:rPr lang="it-IT" dirty="0" smtClean="0"/>
              <a:t>…</a:t>
            </a:r>
            <a:r>
              <a:rPr lang="it-IT" dirty="0" err="1" smtClean="0"/>
              <a:t>θ</a:t>
            </a:r>
            <a:r>
              <a:rPr lang="it-IT" baseline="30000" dirty="0" smtClean="0"/>
              <a:t>(</a:t>
            </a:r>
            <a:r>
              <a:rPr lang="it-IT" baseline="30000" dirty="0" err="1" smtClean="0"/>
              <a:t>n</a:t>
            </a:r>
            <a:r>
              <a:rPr lang="it-IT" baseline="30000" dirty="0" smtClean="0"/>
              <a:t>)</a:t>
            </a:r>
            <a:r>
              <a:rPr lang="it-IT" dirty="0" smtClean="0"/>
              <a:t>} from the </a:t>
            </a:r>
            <a:r>
              <a:rPr lang="it-IT" dirty="0" err="1" smtClean="0"/>
              <a:t>posterior</a:t>
            </a:r>
            <a:r>
              <a:rPr lang="it-IT" dirty="0" smtClean="0"/>
              <a:t> pdf, </a:t>
            </a:r>
            <a:r>
              <a:rPr lang="it-IT" dirty="0" err="1" smtClean="0"/>
              <a:t>P</a:t>
            </a:r>
            <a:r>
              <a:rPr lang="it-IT" dirty="0" smtClean="0"/>
              <a:t>(</a:t>
            </a:r>
            <a:r>
              <a:rPr lang="it-IT" dirty="0" err="1" smtClean="0"/>
              <a:t>θ|D</a:t>
            </a:r>
            <a:r>
              <a:rPr lang="it-IT" dirty="0" smtClean="0"/>
              <a:t>)</a:t>
            </a:r>
          </a:p>
          <a:p>
            <a:pPr marL="342900" indent="-342900">
              <a:buAutoNum type="arabicParenBoth"/>
            </a:pPr>
            <a:r>
              <a:rPr lang="en-AU" dirty="0"/>
              <a:t>Discard </a:t>
            </a:r>
            <a:r>
              <a:rPr lang="en-AU" dirty="0" smtClean="0"/>
              <a:t>an initial part </a:t>
            </a:r>
            <a:r>
              <a:rPr lang="en-AU" dirty="0"/>
              <a:t>of the MC </a:t>
            </a:r>
            <a:r>
              <a:rPr lang="en-AU" dirty="0" smtClean="0"/>
              <a:t>for </a:t>
            </a:r>
            <a:r>
              <a:rPr lang="en-AU" dirty="0"/>
              <a:t>Burn-in </a:t>
            </a:r>
            <a:r>
              <a:rPr lang="en-AU" dirty="0" smtClean="0"/>
              <a:t>process</a:t>
            </a:r>
            <a:endParaRPr lang="en-US" dirty="0" smtClean="0"/>
          </a:p>
        </p:txBody>
      </p:sp>
    </p:spTree>
    <p:extLst>
      <p:ext uri="{BB962C8B-B14F-4D97-AF65-F5344CB8AC3E}">
        <p14:creationId xmlns:p14="http://schemas.microsoft.com/office/powerpoint/2010/main" val="10139867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8">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8">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1" name="Group 520"/>
          <p:cNvGrpSpPr/>
          <p:nvPr/>
        </p:nvGrpSpPr>
        <p:grpSpPr>
          <a:xfrm>
            <a:off x="540615" y="564792"/>
            <a:ext cx="5732553" cy="3073569"/>
            <a:chOff x="368505" y="1203598"/>
            <a:chExt cx="5732553" cy="3073569"/>
          </a:xfrm>
        </p:grpSpPr>
        <p:grpSp>
          <p:nvGrpSpPr>
            <p:cNvPr id="522" name="Group 521"/>
            <p:cNvGrpSpPr/>
            <p:nvPr/>
          </p:nvGrpSpPr>
          <p:grpSpPr>
            <a:xfrm>
              <a:off x="368505" y="1203598"/>
              <a:ext cx="770384" cy="1418456"/>
              <a:chOff x="683568" y="1203598"/>
              <a:chExt cx="770384" cy="1418456"/>
            </a:xfrm>
          </p:grpSpPr>
          <p:sp>
            <p:nvSpPr>
              <p:cNvPr id="552" name="Rectangle 551"/>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GPP</a:t>
                </a:r>
                <a:endParaRPr lang="en-US" sz="2000" dirty="0">
                  <a:solidFill>
                    <a:schemeClr val="tx1"/>
                  </a:solidFill>
                </a:endParaRPr>
              </a:p>
            </p:txBody>
          </p:sp>
          <p:cxnSp>
            <p:nvCxnSpPr>
              <p:cNvPr id="553" name="Straight Arrow Connector 552"/>
              <p:cNvCxnSpPr>
                <a:stCxn id="552"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54" name="Rectangle 553"/>
              <p:cNvSpPr/>
              <p:nvPr/>
            </p:nvSpPr>
            <p:spPr>
              <a:xfrm>
                <a:off x="683568" y="1419622"/>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R</a:t>
                </a:r>
                <a:r>
                  <a:rPr lang="en-US" sz="2000" baseline="-25000" dirty="0" smtClean="0">
                    <a:solidFill>
                      <a:schemeClr val="tx1"/>
                    </a:solidFill>
                  </a:rPr>
                  <a:t>a</a:t>
                </a:r>
                <a:endParaRPr lang="en-US" sz="2000" baseline="-25000" dirty="0">
                  <a:solidFill>
                    <a:schemeClr val="tx1"/>
                  </a:solidFill>
                </a:endParaRPr>
              </a:p>
            </p:txBody>
          </p:sp>
          <p:sp>
            <p:nvSpPr>
              <p:cNvPr id="555" name="Collate 554"/>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523" name="Group 522"/>
            <p:cNvGrpSpPr/>
            <p:nvPr/>
          </p:nvGrpSpPr>
          <p:grpSpPr>
            <a:xfrm>
              <a:off x="3563888" y="1937187"/>
              <a:ext cx="2537170" cy="2339980"/>
              <a:chOff x="1224600" y="1275606"/>
              <a:chExt cx="2537170" cy="2339980"/>
            </a:xfrm>
          </p:grpSpPr>
          <p:sp>
            <p:nvSpPr>
              <p:cNvPr id="536" name="Rectangle 535"/>
              <p:cNvSpPr/>
              <p:nvPr/>
            </p:nvSpPr>
            <p:spPr>
              <a:xfrm>
                <a:off x="196157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C</a:t>
                </a:r>
                <a:r>
                  <a:rPr lang="en-US" sz="2000" baseline="-25000" dirty="0" smtClean="0">
                    <a:solidFill>
                      <a:schemeClr val="tx1"/>
                    </a:solidFill>
                  </a:rPr>
                  <a:t>r</a:t>
                </a:r>
                <a:endParaRPr lang="en-US" sz="2000" baseline="-25000" dirty="0">
                  <a:solidFill>
                    <a:schemeClr val="tx1"/>
                  </a:solidFill>
                </a:endParaRPr>
              </a:p>
            </p:txBody>
          </p:sp>
          <p:sp>
            <p:nvSpPr>
              <p:cNvPr id="537" name="Rectangle 536"/>
              <p:cNvSpPr/>
              <p:nvPr/>
            </p:nvSpPr>
            <p:spPr>
              <a:xfrm>
                <a:off x="196157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smtClean="0">
                    <a:solidFill>
                      <a:schemeClr val="tx1"/>
                    </a:solidFill>
                  </a:rPr>
                  <a:t>C</a:t>
                </a:r>
                <a:r>
                  <a:rPr lang="en-US" sz="2000" baseline="-25000" dirty="0" err="1">
                    <a:solidFill>
                      <a:schemeClr val="tx1"/>
                    </a:solidFill>
                  </a:rPr>
                  <a:t>f</a:t>
                </a:r>
                <a:endParaRPr lang="en-US" sz="2000" baseline="-25000" dirty="0">
                  <a:solidFill>
                    <a:schemeClr val="tx1"/>
                  </a:solidFill>
                </a:endParaRPr>
              </a:p>
            </p:txBody>
          </p:sp>
          <p:sp>
            <p:nvSpPr>
              <p:cNvPr id="538" name="Rectangle 537"/>
              <p:cNvSpPr/>
              <p:nvPr/>
            </p:nvSpPr>
            <p:spPr>
              <a:xfrm>
                <a:off x="196157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C</a:t>
                </a:r>
                <a:r>
                  <a:rPr lang="en-US" sz="2000" baseline="-25000" dirty="0">
                    <a:solidFill>
                      <a:schemeClr val="tx1"/>
                    </a:solidFill>
                  </a:rPr>
                  <a:t>s</a:t>
                </a:r>
              </a:p>
            </p:txBody>
          </p:sp>
          <p:cxnSp>
            <p:nvCxnSpPr>
              <p:cNvPr id="539" name="Straight Arrow Connector 37"/>
              <p:cNvCxnSpPr>
                <a:endCxn id="538" idx="1"/>
              </p:cNvCxnSpPr>
              <p:nvPr/>
            </p:nvCxnSpPr>
            <p:spPr>
              <a:xfrm rot="16200000" flipH="1">
                <a:off x="112090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540" name="Straight Arrow Connector 37"/>
              <p:cNvCxnSpPr>
                <a:endCxn id="537" idx="1"/>
              </p:cNvCxnSpPr>
              <p:nvPr/>
            </p:nvCxnSpPr>
            <p:spPr>
              <a:xfrm rot="5400000" flipH="1" flipV="1">
                <a:off x="114605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41" name="Collate 540"/>
              <p:cNvSpPr/>
              <p:nvPr/>
            </p:nvSpPr>
            <p:spPr>
              <a:xfrm>
                <a:off x="152952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42" name="Collate 541"/>
              <p:cNvSpPr/>
              <p:nvPr/>
            </p:nvSpPr>
            <p:spPr>
              <a:xfrm>
                <a:off x="152952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43" name="Collate 542"/>
              <p:cNvSpPr/>
              <p:nvPr/>
            </p:nvSpPr>
            <p:spPr>
              <a:xfrm>
                <a:off x="152952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44" name="Rectangle 543"/>
              <p:cNvSpPr/>
              <p:nvPr/>
            </p:nvSpPr>
            <p:spPr>
              <a:xfrm>
                <a:off x="1263194" y="1279168"/>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rPr>
                  <a:t>a</a:t>
                </a:r>
                <a:r>
                  <a:rPr lang="en-US" sz="1400" baseline="-25000" dirty="0" err="1" smtClean="0">
                    <a:solidFill>
                      <a:schemeClr val="tx1"/>
                    </a:solidFill>
                  </a:rPr>
                  <a:t>f</a:t>
                </a:r>
                <a:endParaRPr lang="en-US" sz="1400" baseline="-25000" dirty="0">
                  <a:solidFill>
                    <a:schemeClr val="tx1"/>
                  </a:solidFill>
                </a:endParaRPr>
              </a:p>
            </p:txBody>
          </p:sp>
          <p:sp>
            <p:nvSpPr>
              <p:cNvPr id="545" name="Rectangle 544"/>
              <p:cNvSpPr/>
              <p:nvPr/>
            </p:nvSpPr>
            <p:spPr>
              <a:xfrm>
                <a:off x="1263194" y="2121560"/>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rPr>
                  <a:t>a</a:t>
                </a:r>
                <a:r>
                  <a:rPr lang="en-US" sz="1400" baseline="-25000" dirty="0" err="1" smtClean="0">
                    <a:solidFill>
                      <a:schemeClr val="tx1"/>
                    </a:solidFill>
                  </a:rPr>
                  <a:t>r</a:t>
                </a:r>
                <a:endParaRPr lang="en-US" sz="1400" baseline="-25000" dirty="0">
                  <a:solidFill>
                    <a:schemeClr val="tx1"/>
                  </a:solidFill>
                </a:endParaRPr>
              </a:p>
            </p:txBody>
          </p:sp>
          <p:sp>
            <p:nvSpPr>
              <p:cNvPr id="546" name="Rectangle 545"/>
              <p:cNvSpPr/>
              <p:nvPr/>
            </p:nvSpPr>
            <p:spPr>
              <a:xfrm>
                <a:off x="1259632" y="3057664"/>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a</a:t>
                </a:r>
                <a:r>
                  <a:rPr lang="en-US" sz="1400" baseline="-25000" dirty="0" smtClean="0">
                    <a:solidFill>
                      <a:schemeClr val="tx1"/>
                    </a:solidFill>
                  </a:rPr>
                  <a:t>s</a:t>
                </a:r>
                <a:endParaRPr lang="en-US" sz="1400" baseline="-25000" dirty="0">
                  <a:solidFill>
                    <a:schemeClr val="tx1"/>
                  </a:solidFill>
                </a:endParaRPr>
              </a:p>
            </p:txBody>
          </p:sp>
          <p:sp>
            <p:nvSpPr>
              <p:cNvPr id="547" name="Collate 546"/>
              <p:cNvSpPr/>
              <p:nvPr/>
            </p:nvSpPr>
            <p:spPr>
              <a:xfrm>
                <a:off x="275365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48" name="Rectangle 547"/>
              <p:cNvSpPr/>
              <p:nvPr/>
            </p:nvSpPr>
            <p:spPr>
              <a:xfrm>
                <a:off x="2483768" y="1275606"/>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rPr>
                  <a:t>s</a:t>
                </a:r>
                <a:r>
                  <a:rPr lang="en-US" sz="1400" baseline="-25000" dirty="0" err="1">
                    <a:solidFill>
                      <a:schemeClr val="tx1"/>
                    </a:solidFill>
                  </a:rPr>
                  <a:t>f</a:t>
                </a:r>
                <a:endParaRPr lang="en-US" sz="1400" baseline="-25000" dirty="0">
                  <a:solidFill>
                    <a:schemeClr val="tx1"/>
                  </a:solidFill>
                </a:endParaRPr>
              </a:p>
            </p:txBody>
          </p:sp>
          <p:cxnSp>
            <p:nvCxnSpPr>
              <p:cNvPr id="549" name="Straight Arrow Connector 548"/>
              <p:cNvCxnSpPr/>
              <p:nvPr/>
            </p:nvCxnSpPr>
            <p:spPr>
              <a:xfrm>
                <a:off x="1224600" y="2445876"/>
                <a:ext cx="741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50" name="Rectangle 549"/>
              <p:cNvSpPr/>
              <p:nvPr/>
            </p:nvSpPr>
            <p:spPr>
              <a:xfrm>
                <a:off x="3257714"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C</a:t>
                </a:r>
                <a:r>
                  <a:rPr lang="en-US" sz="2000" baseline="-25000" dirty="0" smtClean="0">
                    <a:solidFill>
                      <a:schemeClr val="tx1"/>
                    </a:solidFill>
                  </a:rPr>
                  <a:t>lit</a:t>
                </a:r>
                <a:endParaRPr lang="en-US" sz="2000" baseline="-25000" dirty="0">
                  <a:solidFill>
                    <a:schemeClr val="tx1"/>
                  </a:solidFill>
                </a:endParaRPr>
              </a:p>
            </p:txBody>
          </p:sp>
          <p:cxnSp>
            <p:nvCxnSpPr>
              <p:cNvPr id="551" name="Straight Arrow Connector 550"/>
              <p:cNvCxnSpPr>
                <a:stCxn id="537" idx="3"/>
              </p:cNvCxnSpPr>
              <p:nvPr/>
            </p:nvCxnSpPr>
            <p:spPr>
              <a:xfrm flipV="1">
                <a:off x="2465626" y="1563638"/>
                <a:ext cx="810230" cy="701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524" name="Group 523"/>
            <p:cNvGrpSpPr/>
            <p:nvPr/>
          </p:nvGrpSpPr>
          <p:grpSpPr>
            <a:xfrm>
              <a:off x="1142640" y="1577147"/>
              <a:ext cx="3486143" cy="1534458"/>
              <a:chOff x="395536" y="1491630"/>
              <a:chExt cx="3486143" cy="1534458"/>
            </a:xfrm>
          </p:grpSpPr>
          <p:grpSp>
            <p:nvGrpSpPr>
              <p:cNvPr id="525" name="Group 524"/>
              <p:cNvGrpSpPr/>
              <p:nvPr/>
            </p:nvGrpSpPr>
            <p:grpSpPr>
              <a:xfrm>
                <a:off x="395536" y="2063231"/>
                <a:ext cx="1778496" cy="557922"/>
                <a:chOff x="3995936" y="3723878"/>
                <a:chExt cx="1778496" cy="557922"/>
              </a:xfrm>
            </p:grpSpPr>
            <p:sp>
              <p:nvSpPr>
                <p:cNvPr id="532" name="Rectangle 531"/>
                <p:cNvSpPr/>
                <p:nvPr/>
              </p:nvSpPr>
              <p:spPr>
                <a:xfrm>
                  <a:off x="4458759" y="3867894"/>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smtClean="0">
                      <a:solidFill>
                        <a:schemeClr val="tx1"/>
                      </a:solidFill>
                    </a:rPr>
                    <a:t>C</a:t>
                  </a:r>
                  <a:r>
                    <a:rPr lang="en-US" sz="2000" baseline="-25000" dirty="0" err="1" smtClean="0">
                      <a:solidFill>
                        <a:schemeClr val="tx1"/>
                      </a:solidFill>
                    </a:rPr>
                    <a:t>storage</a:t>
                  </a:r>
                  <a:endParaRPr lang="en-US" sz="2000" baseline="-25000" dirty="0">
                    <a:solidFill>
                      <a:schemeClr val="tx1"/>
                    </a:solidFill>
                  </a:endParaRPr>
                </a:p>
              </p:txBody>
            </p:sp>
            <p:cxnSp>
              <p:nvCxnSpPr>
                <p:cNvPr id="533" name="Straight Arrow Connector 532"/>
                <p:cNvCxnSpPr>
                  <a:endCxn id="532" idx="1"/>
                </p:cNvCxnSpPr>
                <p:nvPr/>
              </p:nvCxnSpPr>
              <p:spPr>
                <a:xfrm>
                  <a:off x="3995936" y="4037062"/>
                  <a:ext cx="46282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34" name="Rectangle 533"/>
                <p:cNvSpPr/>
                <p:nvPr/>
              </p:nvSpPr>
              <p:spPr>
                <a:xfrm>
                  <a:off x="5364088" y="3723878"/>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k</a:t>
                  </a:r>
                  <a:endParaRPr lang="en-US" sz="2000" baseline="-25000" dirty="0">
                    <a:solidFill>
                      <a:schemeClr val="tx1"/>
                    </a:solidFill>
                  </a:endParaRPr>
                </a:p>
              </p:txBody>
            </p:sp>
            <p:sp>
              <p:nvSpPr>
                <p:cNvPr id="535" name="Collate 534"/>
                <p:cNvSpPr/>
                <p:nvPr/>
              </p:nvSpPr>
              <p:spPr>
                <a:xfrm>
                  <a:off x="5652120" y="377774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526" name="Group 525"/>
              <p:cNvGrpSpPr/>
              <p:nvPr/>
            </p:nvGrpSpPr>
            <p:grpSpPr>
              <a:xfrm>
                <a:off x="1794463" y="1491630"/>
                <a:ext cx="2087216" cy="1534458"/>
                <a:chOff x="5889255" y="1053074"/>
                <a:chExt cx="2087216" cy="1534458"/>
              </a:xfrm>
            </p:grpSpPr>
            <p:cxnSp>
              <p:nvCxnSpPr>
                <p:cNvPr id="527" name="Elbow Connector 526"/>
                <p:cNvCxnSpPr>
                  <a:stCxn id="532" idx="3"/>
                </p:cNvCxnSpPr>
                <p:nvPr/>
              </p:nvCxnSpPr>
              <p:spPr>
                <a:xfrm>
                  <a:off x="5889255" y="1937859"/>
                  <a:ext cx="1759324" cy="649673"/>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528" name="Elbow Connector 527"/>
                <p:cNvCxnSpPr>
                  <a:stCxn id="532" idx="3"/>
                  <a:endCxn id="529" idx="1"/>
                </p:cNvCxnSpPr>
                <p:nvPr/>
              </p:nvCxnSpPr>
              <p:spPr>
                <a:xfrm flipV="1">
                  <a:off x="5889255" y="1207099"/>
                  <a:ext cx="1347041" cy="730760"/>
                </a:xfrm>
                <a:prstGeom prst="bentConnector3">
                  <a:avLst>
                    <a:gd name="adj1" fmla="val 65046"/>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29" name="Rectangle 528"/>
                <p:cNvSpPr/>
                <p:nvPr/>
              </p:nvSpPr>
              <p:spPr>
                <a:xfrm>
                  <a:off x="7236296" y="1053074"/>
                  <a:ext cx="740175" cy="308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R</a:t>
                  </a:r>
                  <a:r>
                    <a:rPr lang="en-US" sz="1600" baseline="-25000" dirty="0" err="1" smtClean="0">
                      <a:solidFill>
                        <a:schemeClr val="tx1"/>
                      </a:solidFill>
                    </a:rPr>
                    <a:t>growth</a:t>
                  </a:r>
                  <a:endParaRPr lang="en-US" sz="1600" baseline="-25000" dirty="0">
                    <a:solidFill>
                      <a:schemeClr val="tx1"/>
                    </a:solidFill>
                  </a:endParaRPr>
                </a:p>
              </p:txBody>
            </p:sp>
            <p:sp>
              <p:nvSpPr>
                <p:cNvPr id="530" name="Rectangle 529"/>
                <p:cNvSpPr/>
                <p:nvPr/>
              </p:nvSpPr>
              <p:spPr>
                <a:xfrm>
                  <a:off x="6525280" y="1165609"/>
                  <a:ext cx="324458" cy="308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Y</a:t>
                  </a:r>
                  <a:endParaRPr lang="en-US" sz="1600" baseline="-25000" dirty="0">
                    <a:solidFill>
                      <a:schemeClr val="tx1"/>
                    </a:solidFill>
                  </a:endParaRPr>
                </a:p>
              </p:txBody>
            </p:sp>
            <p:sp>
              <p:nvSpPr>
                <p:cNvPr id="531" name="Rectangle 530"/>
                <p:cNvSpPr/>
                <p:nvPr/>
              </p:nvSpPr>
              <p:spPr>
                <a:xfrm>
                  <a:off x="6394776" y="2252238"/>
                  <a:ext cx="468474" cy="288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1-Y</a:t>
                  </a:r>
                  <a:endParaRPr lang="en-US" sz="1600" baseline="-25000" dirty="0">
                    <a:solidFill>
                      <a:schemeClr val="tx1"/>
                    </a:solidFill>
                  </a:endParaRPr>
                </a:p>
              </p:txBody>
            </p:sp>
          </p:grpSp>
        </p:grpSp>
      </p:grpSp>
      <p:grpSp>
        <p:nvGrpSpPr>
          <p:cNvPr id="343" name="Group 342"/>
          <p:cNvGrpSpPr/>
          <p:nvPr/>
        </p:nvGrpSpPr>
        <p:grpSpPr>
          <a:xfrm>
            <a:off x="539552" y="555526"/>
            <a:ext cx="4918255" cy="2439006"/>
            <a:chOff x="368505" y="1203598"/>
            <a:chExt cx="4918255" cy="2439006"/>
          </a:xfrm>
        </p:grpSpPr>
        <p:grpSp>
          <p:nvGrpSpPr>
            <p:cNvPr id="344" name="Group 343"/>
            <p:cNvGrpSpPr/>
            <p:nvPr/>
          </p:nvGrpSpPr>
          <p:grpSpPr>
            <a:xfrm>
              <a:off x="368505" y="1203598"/>
              <a:ext cx="770384" cy="1418456"/>
              <a:chOff x="683568" y="1203598"/>
              <a:chExt cx="770384" cy="1418456"/>
            </a:xfrm>
          </p:grpSpPr>
          <p:sp>
            <p:nvSpPr>
              <p:cNvPr id="373" name="Rectangle 372"/>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GPP</a:t>
                </a:r>
                <a:endParaRPr lang="en-US" sz="2000" dirty="0">
                  <a:solidFill>
                    <a:schemeClr val="tx1"/>
                  </a:solidFill>
                </a:endParaRPr>
              </a:p>
            </p:txBody>
          </p:sp>
          <p:cxnSp>
            <p:nvCxnSpPr>
              <p:cNvPr id="374" name="Straight Arrow Connector 373"/>
              <p:cNvCxnSpPr>
                <a:stCxn id="373"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75" name="Rectangle 374"/>
              <p:cNvSpPr/>
              <p:nvPr/>
            </p:nvSpPr>
            <p:spPr>
              <a:xfrm>
                <a:off x="683568" y="1419622"/>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R</a:t>
                </a:r>
                <a:r>
                  <a:rPr lang="en-US" sz="2000" baseline="-25000" dirty="0" smtClean="0">
                    <a:solidFill>
                      <a:schemeClr val="tx1"/>
                    </a:solidFill>
                  </a:rPr>
                  <a:t>a</a:t>
                </a:r>
                <a:endParaRPr lang="en-US" sz="2000" baseline="-25000" dirty="0">
                  <a:solidFill>
                    <a:schemeClr val="tx1"/>
                  </a:solidFill>
                </a:endParaRPr>
              </a:p>
            </p:txBody>
          </p:sp>
          <p:sp>
            <p:nvSpPr>
              <p:cNvPr id="376" name="Collate 375"/>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345" name="Group 344"/>
            <p:cNvGrpSpPr/>
            <p:nvPr/>
          </p:nvGrpSpPr>
          <p:grpSpPr>
            <a:xfrm>
              <a:off x="1142640" y="1302624"/>
              <a:ext cx="4144120" cy="2339980"/>
              <a:chOff x="2660128" y="1293748"/>
              <a:chExt cx="4144120" cy="2339980"/>
            </a:xfrm>
          </p:grpSpPr>
          <p:cxnSp>
            <p:nvCxnSpPr>
              <p:cNvPr id="346" name="Straight Arrow Connector 345"/>
              <p:cNvCxnSpPr>
                <a:stCxn id="373" idx="3"/>
                <a:endCxn id="347" idx="1"/>
              </p:cNvCxnSpPr>
              <p:nvPr/>
            </p:nvCxnSpPr>
            <p:spPr>
              <a:xfrm>
                <a:off x="2660128" y="2452886"/>
                <a:ext cx="1300084"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47" name="Rectangle 346"/>
              <p:cNvSpPr/>
              <p:nvPr/>
            </p:nvSpPr>
            <p:spPr>
              <a:xfrm>
                <a:off x="3960212" y="2283718"/>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C</a:t>
                </a:r>
                <a:r>
                  <a:rPr lang="en-US" sz="2000" baseline="-25000" dirty="0" smtClean="0">
                    <a:solidFill>
                      <a:schemeClr val="tx1"/>
                    </a:solidFill>
                  </a:rPr>
                  <a:t>r</a:t>
                </a:r>
                <a:endParaRPr lang="en-US" sz="2000" baseline="-25000" dirty="0">
                  <a:solidFill>
                    <a:schemeClr val="tx1"/>
                  </a:solidFill>
                </a:endParaRPr>
              </a:p>
            </p:txBody>
          </p:sp>
          <p:sp>
            <p:nvSpPr>
              <p:cNvPr id="348" name="Rectangle 347"/>
              <p:cNvSpPr/>
              <p:nvPr/>
            </p:nvSpPr>
            <p:spPr>
              <a:xfrm>
                <a:off x="3960212" y="1419622"/>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smtClean="0">
                    <a:solidFill>
                      <a:schemeClr val="tx1"/>
                    </a:solidFill>
                  </a:rPr>
                  <a:t>C</a:t>
                </a:r>
                <a:r>
                  <a:rPr lang="en-US" sz="2000" baseline="-25000" dirty="0" err="1">
                    <a:solidFill>
                      <a:schemeClr val="tx1"/>
                    </a:solidFill>
                  </a:rPr>
                  <a:t>f</a:t>
                </a:r>
                <a:endParaRPr lang="en-US" sz="2000" baseline="-25000" dirty="0">
                  <a:solidFill>
                    <a:schemeClr val="tx1"/>
                  </a:solidFill>
                </a:endParaRPr>
              </a:p>
            </p:txBody>
          </p:sp>
          <p:sp>
            <p:nvSpPr>
              <p:cNvPr id="349" name="Rectangle 348"/>
              <p:cNvSpPr/>
              <p:nvPr/>
            </p:nvSpPr>
            <p:spPr>
              <a:xfrm>
                <a:off x="3960212" y="3219822"/>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C</a:t>
                </a:r>
                <a:r>
                  <a:rPr lang="en-US" sz="2000" baseline="-25000" dirty="0">
                    <a:solidFill>
                      <a:schemeClr val="tx1"/>
                    </a:solidFill>
                  </a:rPr>
                  <a:t>s</a:t>
                </a:r>
              </a:p>
            </p:txBody>
          </p:sp>
          <p:cxnSp>
            <p:nvCxnSpPr>
              <p:cNvPr id="350" name="Straight Arrow Connector 37"/>
              <p:cNvCxnSpPr>
                <a:endCxn id="349" idx="1"/>
              </p:cNvCxnSpPr>
              <p:nvPr/>
            </p:nvCxnSpPr>
            <p:spPr>
              <a:xfrm rot="16200000" flipH="1">
                <a:off x="3119544" y="2548322"/>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51" name="Straight Arrow Connector 37"/>
              <p:cNvCxnSpPr>
                <a:endCxn id="348" idx="1"/>
              </p:cNvCxnSpPr>
              <p:nvPr/>
            </p:nvCxnSpPr>
            <p:spPr>
              <a:xfrm rot="5400000" flipH="1" flipV="1">
                <a:off x="3144696" y="1684226"/>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52" name="Collate 351"/>
              <p:cNvSpPr/>
              <p:nvPr/>
            </p:nvSpPr>
            <p:spPr>
              <a:xfrm>
                <a:off x="3528164" y="13385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3" name="Collate 352"/>
              <p:cNvSpPr/>
              <p:nvPr/>
            </p:nvSpPr>
            <p:spPr>
              <a:xfrm>
                <a:off x="3528164" y="3129672"/>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4" name="Collate 353"/>
              <p:cNvSpPr/>
              <p:nvPr/>
            </p:nvSpPr>
            <p:spPr>
              <a:xfrm>
                <a:off x="3528164" y="2202639"/>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5" name="Rectangle 354"/>
              <p:cNvSpPr/>
              <p:nvPr/>
            </p:nvSpPr>
            <p:spPr>
              <a:xfrm>
                <a:off x="3261836" y="1297310"/>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rPr>
                  <a:t>a</a:t>
                </a:r>
                <a:r>
                  <a:rPr lang="en-US" sz="1400" baseline="-25000" dirty="0" err="1" smtClean="0">
                    <a:solidFill>
                      <a:schemeClr val="tx1"/>
                    </a:solidFill>
                  </a:rPr>
                  <a:t>f</a:t>
                </a:r>
                <a:endParaRPr lang="en-US" sz="1400" baseline="-25000" dirty="0">
                  <a:solidFill>
                    <a:schemeClr val="tx1"/>
                  </a:solidFill>
                </a:endParaRPr>
              </a:p>
            </p:txBody>
          </p:sp>
          <p:sp>
            <p:nvSpPr>
              <p:cNvPr id="356" name="Rectangle 355"/>
              <p:cNvSpPr/>
              <p:nvPr/>
            </p:nvSpPr>
            <p:spPr>
              <a:xfrm>
                <a:off x="3261836" y="2139702"/>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rPr>
                  <a:t>a</a:t>
                </a:r>
                <a:r>
                  <a:rPr lang="en-US" sz="1400" baseline="-25000" dirty="0" err="1" smtClean="0">
                    <a:solidFill>
                      <a:schemeClr val="tx1"/>
                    </a:solidFill>
                  </a:rPr>
                  <a:t>r</a:t>
                </a:r>
                <a:endParaRPr lang="en-US" sz="1400" baseline="-25000" dirty="0">
                  <a:solidFill>
                    <a:schemeClr val="tx1"/>
                  </a:solidFill>
                </a:endParaRPr>
              </a:p>
            </p:txBody>
          </p:sp>
          <p:sp>
            <p:nvSpPr>
              <p:cNvPr id="357" name="Rectangle 356"/>
              <p:cNvSpPr/>
              <p:nvPr/>
            </p:nvSpPr>
            <p:spPr>
              <a:xfrm>
                <a:off x="3258274" y="3075806"/>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a</a:t>
                </a:r>
                <a:r>
                  <a:rPr lang="en-US" sz="1400" baseline="-25000" dirty="0" smtClean="0">
                    <a:solidFill>
                      <a:schemeClr val="tx1"/>
                    </a:solidFill>
                  </a:rPr>
                  <a:t>s</a:t>
                </a:r>
                <a:endParaRPr lang="en-US" sz="1400" baseline="-25000" dirty="0">
                  <a:solidFill>
                    <a:schemeClr val="tx1"/>
                  </a:solidFill>
                </a:endParaRPr>
              </a:p>
            </p:txBody>
          </p:sp>
          <p:cxnSp>
            <p:nvCxnSpPr>
              <p:cNvPr id="358" name="Straight Arrow Connector 357"/>
              <p:cNvCxnSpPr>
                <a:stCxn id="347" idx="3"/>
                <a:endCxn id="359" idx="1"/>
              </p:cNvCxnSpPr>
              <p:nvPr/>
            </p:nvCxnSpPr>
            <p:spPr>
              <a:xfrm>
                <a:off x="4460154" y="2452886"/>
                <a:ext cx="796202"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59" name="Rectangle 358"/>
              <p:cNvSpPr/>
              <p:nvPr/>
            </p:nvSpPr>
            <p:spPr>
              <a:xfrm>
                <a:off x="5256356" y="2283718"/>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C</a:t>
                </a:r>
                <a:r>
                  <a:rPr lang="en-US" sz="2000" baseline="-25000" dirty="0" smtClean="0">
                    <a:solidFill>
                      <a:schemeClr val="tx1"/>
                    </a:solidFill>
                  </a:rPr>
                  <a:t>lit</a:t>
                </a:r>
                <a:endParaRPr lang="en-US" sz="2000" baseline="-25000" dirty="0">
                  <a:solidFill>
                    <a:schemeClr val="tx1"/>
                  </a:solidFill>
                </a:endParaRPr>
              </a:p>
            </p:txBody>
          </p:sp>
          <p:sp>
            <p:nvSpPr>
              <p:cNvPr id="360" name="Collate 359"/>
              <p:cNvSpPr/>
              <p:nvPr/>
            </p:nvSpPr>
            <p:spPr>
              <a:xfrm>
                <a:off x="4752300" y="2202639"/>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1" name="Rectangle 360"/>
              <p:cNvSpPr/>
              <p:nvPr/>
            </p:nvSpPr>
            <p:spPr>
              <a:xfrm>
                <a:off x="4490921" y="2148773"/>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s</a:t>
                </a:r>
                <a:r>
                  <a:rPr lang="en-US" sz="1400" baseline="-25000" dirty="0" err="1" smtClean="0">
                    <a:solidFill>
                      <a:schemeClr val="tx1"/>
                    </a:solidFill>
                  </a:rPr>
                  <a:t>r</a:t>
                </a:r>
                <a:endParaRPr lang="en-US" sz="1400" baseline="-25000" dirty="0">
                  <a:solidFill>
                    <a:schemeClr val="tx1"/>
                  </a:solidFill>
                </a:endParaRPr>
              </a:p>
            </p:txBody>
          </p:sp>
          <p:cxnSp>
            <p:nvCxnSpPr>
              <p:cNvPr id="362" name="Elbow Connector 361"/>
              <p:cNvCxnSpPr>
                <a:stCxn id="348" idx="3"/>
                <a:endCxn id="359" idx="1"/>
              </p:cNvCxnSpPr>
              <p:nvPr/>
            </p:nvCxnSpPr>
            <p:spPr>
              <a:xfrm>
                <a:off x="4464268" y="1588790"/>
                <a:ext cx="792088" cy="864096"/>
              </a:xfrm>
              <a:prstGeom prst="bentConnector3">
                <a:avLst>
                  <a:gd name="adj1" fmla="val 68324"/>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63" name="Collate 362"/>
              <p:cNvSpPr/>
              <p:nvPr/>
            </p:nvSpPr>
            <p:spPr>
              <a:xfrm>
                <a:off x="4752300" y="13385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4" name="Rectangle 363"/>
              <p:cNvSpPr/>
              <p:nvPr/>
            </p:nvSpPr>
            <p:spPr>
              <a:xfrm>
                <a:off x="4482410" y="1293748"/>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rPr>
                  <a:t>s</a:t>
                </a:r>
                <a:r>
                  <a:rPr lang="en-US" sz="1400" baseline="-25000" dirty="0" err="1">
                    <a:solidFill>
                      <a:schemeClr val="tx1"/>
                    </a:solidFill>
                  </a:rPr>
                  <a:t>f</a:t>
                </a:r>
                <a:endParaRPr lang="en-US" sz="1400" baseline="-25000" dirty="0">
                  <a:solidFill>
                    <a:schemeClr val="tx1"/>
                  </a:solidFill>
                </a:endParaRPr>
              </a:p>
            </p:txBody>
          </p:sp>
          <p:sp>
            <p:nvSpPr>
              <p:cNvPr id="365" name="Collate 364"/>
              <p:cNvSpPr/>
              <p:nvPr/>
            </p:nvSpPr>
            <p:spPr>
              <a:xfrm rot="5400000">
                <a:off x="6503640" y="1864246"/>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366" name="Group 365"/>
              <p:cNvGrpSpPr/>
              <p:nvPr/>
            </p:nvGrpSpPr>
            <p:grpSpPr>
              <a:xfrm>
                <a:off x="4464268" y="1347614"/>
                <a:ext cx="2088232" cy="2249830"/>
                <a:chOff x="3059832" y="1347614"/>
                <a:chExt cx="2088232" cy="2249830"/>
              </a:xfrm>
            </p:grpSpPr>
            <p:cxnSp>
              <p:nvCxnSpPr>
                <p:cNvPr id="367" name="Straight Arrow Connector 366"/>
                <p:cNvCxnSpPr>
                  <a:stCxn id="349" idx="3"/>
                </p:cNvCxnSpPr>
                <p:nvPr/>
              </p:nvCxnSpPr>
              <p:spPr>
                <a:xfrm>
                  <a:off x="3059832" y="3388990"/>
                  <a:ext cx="796202" cy="150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68" name="Rectangle 367"/>
                <p:cNvSpPr/>
                <p:nvPr/>
              </p:nvSpPr>
              <p:spPr>
                <a:xfrm>
                  <a:off x="3851920" y="3187100"/>
                  <a:ext cx="1080120" cy="41034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C</a:t>
                  </a:r>
                  <a:r>
                    <a:rPr lang="en-US" sz="2000" baseline="-25000" dirty="0" smtClean="0">
                      <a:solidFill>
                        <a:schemeClr val="tx1"/>
                      </a:solidFill>
                    </a:rPr>
                    <a:t>SOM/CWD</a:t>
                  </a:r>
                  <a:endParaRPr lang="en-US" sz="2000" baseline="-25000" dirty="0">
                    <a:solidFill>
                      <a:schemeClr val="tx1"/>
                    </a:solidFill>
                  </a:endParaRPr>
                </a:p>
              </p:txBody>
            </p:sp>
            <p:cxnSp>
              <p:nvCxnSpPr>
                <p:cNvPr id="369" name="Straight Arrow Connector 37"/>
                <p:cNvCxnSpPr>
                  <a:stCxn id="368" idx="3"/>
                </p:cNvCxnSpPr>
                <p:nvPr/>
              </p:nvCxnSpPr>
              <p:spPr>
                <a:xfrm flipV="1">
                  <a:off x="4932040" y="1347614"/>
                  <a:ext cx="216024" cy="2044658"/>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70" name="Rectangle 369"/>
                <p:cNvSpPr/>
                <p:nvPr/>
              </p:nvSpPr>
              <p:spPr>
                <a:xfrm>
                  <a:off x="4716016" y="1707654"/>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R</a:t>
                  </a:r>
                  <a:r>
                    <a:rPr lang="en-US" sz="2000" baseline="-25000" dirty="0">
                      <a:solidFill>
                        <a:schemeClr val="tx1"/>
                      </a:solidFill>
                    </a:rPr>
                    <a:t>h</a:t>
                  </a:r>
                </a:p>
              </p:txBody>
            </p:sp>
            <p:sp>
              <p:nvSpPr>
                <p:cNvPr id="371" name="Collate 370"/>
                <p:cNvSpPr/>
                <p:nvPr/>
              </p:nvSpPr>
              <p:spPr>
                <a:xfrm rot="5400000">
                  <a:off x="4739724" y="148718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372" name="Straight Arrow Connector 37"/>
                <p:cNvCxnSpPr>
                  <a:stCxn id="359" idx="3"/>
                </p:cNvCxnSpPr>
                <p:nvPr/>
              </p:nvCxnSpPr>
              <p:spPr>
                <a:xfrm flipV="1">
                  <a:off x="4355976" y="1347614"/>
                  <a:ext cx="432048" cy="1105272"/>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grpSp>
      <p:sp>
        <p:nvSpPr>
          <p:cNvPr id="4" name="Text Placeholder 1"/>
          <p:cNvSpPr txBox="1">
            <a:spLocks/>
          </p:cNvSpPr>
          <p:nvPr/>
        </p:nvSpPr>
        <p:spPr>
          <a:xfrm>
            <a:off x="200675" y="38604"/>
            <a:ext cx="8763812" cy="44491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smtClean="0"/>
              <a:t>The Model</a:t>
            </a:r>
            <a:endParaRPr lang="en-US" sz="2400" b="1" dirty="0">
              <a:latin typeface="Trebuchet MS" pitchFamily="34" charset="0"/>
            </a:endParaRPr>
          </a:p>
        </p:txBody>
      </p:sp>
      <p:sp>
        <p:nvSpPr>
          <p:cNvPr id="98" name="Rectangle 97"/>
          <p:cNvSpPr/>
          <p:nvPr/>
        </p:nvSpPr>
        <p:spPr>
          <a:xfrm>
            <a:off x="179512" y="3867894"/>
            <a:ext cx="2920090" cy="584776"/>
          </a:xfrm>
          <a:prstGeom prst="rect">
            <a:avLst/>
          </a:prstGeom>
        </p:spPr>
        <p:txBody>
          <a:bodyPr wrap="none">
            <a:spAutoFit/>
          </a:bodyPr>
          <a:lstStyle/>
          <a:p>
            <a:r>
              <a:rPr lang="en-US" sz="1600" dirty="0"/>
              <a:t>Williams et al. </a:t>
            </a:r>
            <a:r>
              <a:rPr lang="en-US" sz="1600" dirty="0" smtClean="0"/>
              <a:t>2005, Bloom </a:t>
            </a:r>
            <a:r>
              <a:rPr lang="en-US" sz="1600" dirty="0"/>
              <a:t>&amp; </a:t>
            </a:r>
            <a:endParaRPr lang="en-US" sz="1600" dirty="0" smtClean="0"/>
          </a:p>
          <a:p>
            <a:r>
              <a:rPr lang="en-US" sz="1600" dirty="0" smtClean="0"/>
              <a:t>Williams 2014, Bloom et al. 2016</a:t>
            </a:r>
            <a:endParaRPr lang="en-US" sz="1600" dirty="0"/>
          </a:p>
        </p:txBody>
      </p:sp>
      <p:grpSp>
        <p:nvGrpSpPr>
          <p:cNvPr id="447" name="Group 446"/>
          <p:cNvGrpSpPr/>
          <p:nvPr/>
        </p:nvGrpSpPr>
        <p:grpSpPr>
          <a:xfrm>
            <a:off x="539552" y="555526"/>
            <a:ext cx="6507751" cy="3082835"/>
            <a:chOff x="368505" y="1203598"/>
            <a:chExt cx="6507751" cy="3082835"/>
          </a:xfrm>
        </p:grpSpPr>
        <p:grpSp>
          <p:nvGrpSpPr>
            <p:cNvPr id="448" name="Group 447"/>
            <p:cNvGrpSpPr/>
            <p:nvPr/>
          </p:nvGrpSpPr>
          <p:grpSpPr>
            <a:xfrm>
              <a:off x="368505" y="1203598"/>
              <a:ext cx="770384" cy="1418456"/>
              <a:chOff x="683568" y="1203598"/>
              <a:chExt cx="770384" cy="1418456"/>
            </a:xfrm>
          </p:grpSpPr>
          <p:sp>
            <p:nvSpPr>
              <p:cNvPr id="478" name="Rectangle 477"/>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GPP</a:t>
                </a:r>
                <a:endParaRPr lang="en-US" sz="2000" dirty="0">
                  <a:solidFill>
                    <a:schemeClr val="tx1"/>
                  </a:solidFill>
                </a:endParaRPr>
              </a:p>
            </p:txBody>
          </p:sp>
          <p:cxnSp>
            <p:nvCxnSpPr>
              <p:cNvPr id="479" name="Straight Arrow Connector 478"/>
              <p:cNvCxnSpPr>
                <a:stCxn id="478"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80" name="Rectangle 479"/>
              <p:cNvSpPr/>
              <p:nvPr/>
            </p:nvSpPr>
            <p:spPr>
              <a:xfrm>
                <a:off x="683568" y="1419622"/>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R</a:t>
                </a:r>
                <a:r>
                  <a:rPr lang="en-US" sz="2000" baseline="-25000" dirty="0" smtClean="0">
                    <a:solidFill>
                      <a:schemeClr val="tx1"/>
                    </a:solidFill>
                  </a:rPr>
                  <a:t>a</a:t>
                </a:r>
                <a:endParaRPr lang="en-US" sz="2000" baseline="-25000" dirty="0">
                  <a:solidFill>
                    <a:schemeClr val="tx1"/>
                  </a:solidFill>
                </a:endParaRPr>
              </a:p>
            </p:txBody>
          </p:sp>
          <p:sp>
            <p:nvSpPr>
              <p:cNvPr id="481" name="Collate 480"/>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449" name="Group 448"/>
            <p:cNvGrpSpPr/>
            <p:nvPr/>
          </p:nvGrpSpPr>
          <p:grpSpPr>
            <a:xfrm>
              <a:off x="3563888" y="1946453"/>
              <a:ext cx="3312368" cy="2339980"/>
              <a:chOff x="4697874" y="1295046"/>
              <a:chExt cx="3312368" cy="2339980"/>
            </a:xfrm>
          </p:grpSpPr>
          <p:grpSp>
            <p:nvGrpSpPr>
              <p:cNvPr id="450" name="Group 449"/>
              <p:cNvGrpSpPr/>
              <p:nvPr/>
            </p:nvGrpSpPr>
            <p:grpSpPr>
              <a:xfrm>
                <a:off x="5922010" y="1356685"/>
                <a:ext cx="2088232" cy="2249830"/>
                <a:chOff x="3059832" y="1347614"/>
                <a:chExt cx="2088232" cy="2249830"/>
              </a:xfrm>
            </p:grpSpPr>
            <p:cxnSp>
              <p:nvCxnSpPr>
                <p:cNvPr id="472" name="Straight Arrow Connector 471"/>
                <p:cNvCxnSpPr/>
                <p:nvPr/>
              </p:nvCxnSpPr>
              <p:spPr>
                <a:xfrm>
                  <a:off x="3059832" y="3388990"/>
                  <a:ext cx="796202" cy="150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73" name="Rectangle 472"/>
                <p:cNvSpPr/>
                <p:nvPr/>
              </p:nvSpPr>
              <p:spPr>
                <a:xfrm>
                  <a:off x="3851920" y="3187100"/>
                  <a:ext cx="1080120" cy="41034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C</a:t>
                  </a:r>
                  <a:r>
                    <a:rPr lang="en-US" sz="2000" baseline="-25000" dirty="0" smtClean="0">
                      <a:solidFill>
                        <a:schemeClr val="tx1"/>
                      </a:solidFill>
                    </a:rPr>
                    <a:t>SOM/CWD</a:t>
                  </a:r>
                  <a:endParaRPr lang="en-US" sz="2000" baseline="-25000" dirty="0">
                    <a:solidFill>
                      <a:schemeClr val="tx1"/>
                    </a:solidFill>
                  </a:endParaRPr>
                </a:p>
              </p:txBody>
            </p:sp>
            <p:cxnSp>
              <p:nvCxnSpPr>
                <p:cNvPr id="474" name="Straight Arrow Connector 37"/>
                <p:cNvCxnSpPr>
                  <a:stCxn id="473" idx="3"/>
                </p:cNvCxnSpPr>
                <p:nvPr/>
              </p:nvCxnSpPr>
              <p:spPr>
                <a:xfrm flipV="1">
                  <a:off x="4932040" y="1347614"/>
                  <a:ext cx="216024" cy="2044658"/>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75" name="Rectangle 474"/>
                <p:cNvSpPr/>
                <p:nvPr/>
              </p:nvSpPr>
              <p:spPr>
                <a:xfrm>
                  <a:off x="4716016" y="1707654"/>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R</a:t>
                  </a:r>
                  <a:r>
                    <a:rPr lang="en-US" sz="2000" baseline="-25000" dirty="0">
                      <a:solidFill>
                        <a:schemeClr val="tx1"/>
                      </a:solidFill>
                    </a:rPr>
                    <a:t>h</a:t>
                  </a:r>
                </a:p>
              </p:txBody>
            </p:sp>
            <p:sp>
              <p:nvSpPr>
                <p:cNvPr id="476" name="Collate 475"/>
                <p:cNvSpPr/>
                <p:nvPr/>
              </p:nvSpPr>
              <p:spPr>
                <a:xfrm rot="5400000">
                  <a:off x="4739724" y="148718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477" name="Straight Arrow Connector 37"/>
                <p:cNvCxnSpPr/>
                <p:nvPr/>
              </p:nvCxnSpPr>
              <p:spPr>
                <a:xfrm flipV="1">
                  <a:off x="4355976" y="1347614"/>
                  <a:ext cx="432048" cy="1105272"/>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451" name="Group 450"/>
              <p:cNvGrpSpPr/>
              <p:nvPr/>
            </p:nvGrpSpPr>
            <p:grpSpPr>
              <a:xfrm>
                <a:off x="4697874" y="1295046"/>
                <a:ext cx="2520280" cy="2339980"/>
                <a:chOff x="6516216" y="123478"/>
                <a:chExt cx="2520280" cy="2339980"/>
              </a:xfrm>
            </p:grpSpPr>
            <p:grpSp>
              <p:nvGrpSpPr>
                <p:cNvPr id="452" name="Group 451"/>
                <p:cNvGrpSpPr/>
                <p:nvPr/>
              </p:nvGrpSpPr>
              <p:grpSpPr>
                <a:xfrm>
                  <a:off x="6516216" y="123478"/>
                  <a:ext cx="2520280" cy="2339980"/>
                  <a:chOff x="3491880" y="1275606"/>
                  <a:chExt cx="2520280" cy="2339980"/>
                </a:xfrm>
              </p:grpSpPr>
              <p:sp>
                <p:nvSpPr>
                  <p:cNvPr id="454" name="Rectangle 453"/>
                  <p:cNvSpPr/>
                  <p:nvPr/>
                </p:nvSpPr>
                <p:spPr>
                  <a:xfrm>
                    <a:off x="421196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C</a:t>
                    </a:r>
                    <a:r>
                      <a:rPr lang="en-US" sz="2000" baseline="-25000" dirty="0" smtClean="0">
                        <a:solidFill>
                          <a:schemeClr val="tx1"/>
                        </a:solidFill>
                      </a:rPr>
                      <a:t>r</a:t>
                    </a:r>
                    <a:endParaRPr lang="en-US" sz="2000" baseline="-25000" dirty="0">
                      <a:solidFill>
                        <a:schemeClr val="tx1"/>
                      </a:solidFill>
                    </a:endParaRPr>
                  </a:p>
                </p:txBody>
              </p:sp>
              <p:sp>
                <p:nvSpPr>
                  <p:cNvPr id="455" name="Rectangle 454"/>
                  <p:cNvSpPr/>
                  <p:nvPr/>
                </p:nvSpPr>
                <p:spPr>
                  <a:xfrm>
                    <a:off x="421196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smtClean="0">
                        <a:solidFill>
                          <a:schemeClr val="tx1"/>
                        </a:solidFill>
                      </a:rPr>
                      <a:t>C</a:t>
                    </a:r>
                    <a:r>
                      <a:rPr lang="en-US" sz="2000" baseline="-25000" dirty="0" err="1">
                        <a:solidFill>
                          <a:schemeClr val="tx1"/>
                        </a:solidFill>
                      </a:rPr>
                      <a:t>f</a:t>
                    </a:r>
                    <a:endParaRPr lang="en-US" sz="2000" baseline="-25000" dirty="0">
                      <a:solidFill>
                        <a:schemeClr val="tx1"/>
                      </a:solidFill>
                    </a:endParaRPr>
                  </a:p>
                </p:txBody>
              </p:sp>
              <p:sp>
                <p:nvSpPr>
                  <p:cNvPr id="456" name="Rectangle 455"/>
                  <p:cNvSpPr/>
                  <p:nvPr/>
                </p:nvSpPr>
                <p:spPr>
                  <a:xfrm>
                    <a:off x="421196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C</a:t>
                    </a:r>
                    <a:r>
                      <a:rPr lang="en-US" sz="2000" baseline="-25000" dirty="0">
                        <a:solidFill>
                          <a:schemeClr val="tx1"/>
                        </a:solidFill>
                      </a:rPr>
                      <a:t>s</a:t>
                    </a:r>
                  </a:p>
                </p:txBody>
              </p:sp>
              <p:cxnSp>
                <p:nvCxnSpPr>
                  <p:cNvPr id="457" name="Straight Arrow Connector 37"/>
                  <p:cNvCxnSpPr>
                    <a:endCxn id="456" idx="1"/>
                  </p:cNvCxnSpPr>
                  <p:nvPr/>
                </p:nvCxnSpPr>
                <p:spPr>
                  <a:xfrm rot="16200000" flipH="1">
                    <a:off x="337129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58" name="Straight Arrow Connector 37"/>
                  <p:cNvCxnSpPr>
                    <a:endCxn id="455" idx="1"/>
                  </p:cNvCxnSpPr>
                  <p:nvPr/>
                </p:nvCxnSpPr>
                <p:spPr>
                  <a:xfrm rot="5400000" flipH="1" flipV="1">
                    <a:off x="339644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59" name="Collate 458"/>
                  <p:cNvSpPr/>
                  <p:nvPr/>
                </p:nvSpPr>
                <p:spPr>
                  <a:xfrm>
                    <a:off x="377991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60" name="Collate 459"/>
                  <p:cNvSpPr/>
                  <p:nvPr/>
                </p:nvSpPr>
                <p:spPr>
                  <a:xfrm>
                    <a:off x="377991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61" name="Collate 460"/>
                  <p:cNvSpPr/>
                  <p:nvPr/>
                </p:nvSpPr>
                <p:spPr>
                  <a:xfrm>
                    <a:off x="377991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62" name="Rectangle 461"/>
                  <p:cNvSpPr/>
                  <p:nvPr/>
                </p:nvSpPr>
                <p:spPr>
                  <a:xfrm>
                    <a:off x="3513584" y="1279168"/>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rPr>
                      <a:t>a</a:t>
                    </a:r>
                    <a:r>
                      <a:rPr lang="en-US" sz="1400" baseline="-25000" dirty="0" err="1" smtClean="0">
                        <a:solidFill>
                          <a:schemeClr val="tx1"/>
                        </a:solidFill>
                      </a:rPr>
                      <a:t>f</a:t>
                    </a:r>
                    <a:endParaRPr lang="en-US" sz="1400" baseline="-25000" dirty="0">
                      <a:solidFill>
                        <a:schemeClr val="tx1"/>
                      </a:solidFill>
                    </a:endParaRPr>
                  </a:p>
                </p:txBody>
              </p:sp>
              <p:sp>
                <p:nvSpPr>
                  <p:cNvPr id="463" name="Rectangle 462"/>
                  <p:cNvSpPr/>
                  <p:nvPr/>
                </p:nvSpPr>
                <p:spPr>
                  <a:xfrm>
                    <a:off x="3513584" y="2121560"/>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rPr>
                      <a:t>a</a:t>
                    </a:r>
                    <a:r>
                      <a:rPr lang="en-US" sz="1400" baseline="-25000" dirty="0" err="1" smtClean="0">
                        <a:solidFill>
                          <a:schemeClr val="tx1"/>
                        </a:solidFill>
                      </a:rPr>
                      <a:t>r</a:t>
                    </a:r>
                    <a:endParaRPr lang="en-US" sz="1400" baseline="-25000" dirty="0">
                      <a:solidFill>
                        <a:schemeClr val="tx1"/>
                      </a:solidFill>
                    </a:endParaRPr>
                  </a:p>
                </p:txBody>
              </p:sp>
              <p:sp>
                <p:nvSpPr>
                  <p:cNvPr id="464" name="Rectangle 463"/>
                  <p:cNvSpPr/>
                  <p:nvPr/>
                </p:nvSpPr>
                <p:spPr>
                  <a:xfrm>
                    <a:off x="3510022" y="3057664"/>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a</a:t>
                    </a:r>
                    <a:r>
                      <a:rPr lang="en-US" sz="1400" baseline="-25000" dirty="0" smtClean="0">
                        <a:solidFill>
                          <a:schemeClr val="tx1"/>
                        </a:solidFill>
                      </a:rPr>
                      <a:t>s</a:t>
                    </a:r>
                    <a:endParaRPr lang="en-US" sz="1400" baseline="-25000" dirty="0">
                      <a:solidFill>
                        <a:schemeClr val="tx1"/>
                      </a:solidFill>
                    </a:endParaRPr>
                  </a:p>
                </p:txBody>
              </p:sp>
              <p:cxnSp>
                <p:nvCxnSpPr>
                  <p:cNvPr id="465" name="Straight Arrow Connector 464"/>
                  <p:cNvCxnSpPr>
                    <a:stCxn id="454" idx="3"/>
                    <a:endCxn id="466" idx="1"/>
                  </p:cNvCxnSpPr>
                  <p:nvPr/>
                </p:nvCxnSpPr>
                <p:spPr>
                  <a:xfrm>
                    <a:off x="4711902" y="2434744"/>
                    <a:ext cx="796202"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66" name="Rectangle 465"/>
                  <p:cNvSpPr/>
                  <p:nvPr/>
                </p:nvSpPr>
                <p:spPr>
                  <a:xfrm>
                    <a:off x="5508104" y="2265576"/>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C</a:t>
                    </a:r>
                    <a:r>
                      <a:rPr lang="en-US" sz="2000" baseline="-25000" dirty="0" smtClean="0">
                        <a:solidFill>
                          <a:schemeClr val="tx1"/>
                        </a:solidFill>
                      </a:rPr>
                      <a:t>lit</a:t>
                    </a:r>
                    <a:endParaRPr lang="en-US" sz="2000" baseline="-25000" dirty="0">
                      <a:solidFill>
                        <a:schemeClr val="tx1"/>
                      </a:solidFill>
                    </a:endParaRPr>
                  </a:p>
                </p:txBody>
              </p:sp>
              <p:sp>
                <p:nvSpPr>
                  <p:cNvPr id="467" name="Collate 466"/>
                  <p:cNvSpPr/>
                  <p:nvPr/>
                </p:nvSpPr>
                <p:spPr>
                  <a:xfrm>
                    <a:off x="5004048"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68" name="Rectangle 467"/>
                  <p:cNvSpPr/>
                  <p:nvPr/>
                </p:nvSpPr>
                <p:spPr>
                  <a:xfrm>
                    <a:off x="4742669" y="2130631"/>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s</a:t>
                    </a:r>
                    <a:r>
                      <a:rPr lang="en-US" sz="1400" baseline="-25000" dirty="0" err="1" smtClean="0">
                        <a:solidFill>
                          <a:schemeClr val="tx1"/>
                        </a:solidFill>
                      </a:rPr>
                      <a:t>r</a:t>
                    </a:r>
                    <a:endParaRPr lang="en-US" sz="1400" baseline="-25000" dirty="0">
                      <a:solidFill>
                        <a:schemeClr val="tx1"/>
                      </a:solidFill>
                    </a:endParaRPr>
                  </a:p>
                </p:txBody>
              </p:sp>
              <p:cxnSp>
                <p:nvCxnSpPr>
                  <p:cNvPr id="469" name="Elbow Connector 468"/>
                  <p:cNvCxnSpPr>
                    <a:stCxn id="455" idx="3"/>
                    <a:endCxn id="466" idx="1"/>
                  </p:cNvCxnSpPr>
                  <p:nvPr/>
                </p:nvCxnSpPr>
                <p:spPr>
                  <a:xfrm>
                    <a:off x="4716016" y="1570648"/>
                    <a:ext cx="792088" cy="864096"/>
                  </a:xfrm>
                  <a:prstGeom prst="bentConnector3">
                    <a:avLst>
                      <a:gd name="adj1" fmla="val 68324"/>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70" name="Collate 469"/>
                  <p:cNvSpPr/>
                  <p:nvPr/>
                </p:nvSpPr>
                <p:spPr>
                  <a:xfrm>
                    <a:off x="500404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71" name="Rectangle 470"/>
                  <p:cNvSpPr/>
                  <p:nvPr/>
                </p:nvSpPr>
                <p:spPr>
                  <a:xfrm>
                    <a:off x="4734158" y="1275606"/>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rPr>
                      <a:t>s</a:t>
                    </a:r>
                    <a:r>
                      <a:rPr lang="en-US" sz="1400" baseline="-25000" dirty="0" err="1">
                        <a:solidFill>
                          <a:schemeClr val="tx1"/>
                        </a:solidFill>
                      </a:rPr>
                      <a:t>f</a:t>
                    </a:r>
                    <a:endParaRPr lang="en-US" sz="1400" baseline="-25000" dirty="0">
                      <a:solidFill>
                        <a:schemeClr val="tx1"/>
                      </a:solidFill>
                    </a:endParaRPr>
                  </a:p>
                </p:txBody>
              </p:sp>
            </p:grpSp>
            <p:cxnSp>
              <p:nvCxnSpPr>
                <p:cNvPr id="453" name="Straight Arrow Connector 452"/>
                <p:cNvCxnSpPr/>
                <p:nvPr/>
              </p:nvCxnSpPr>
              <p:spPr>
                <a:xfrm>
                  <a:off x="6534438" y="1290382"/>
                  <a:ext cx="7200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grpSp>
      <p:grpSp>
        <p:nvGrpSpPr>
          <p:cNvPr id="482" name="Group 481"/>
          <p:cNvGrpSpPr/>
          <p:nvPr/>
        </p:nvGrpSpPr>
        <p:grpSpPr>
          <a:xfrm>
            <a:off x="1318128" y="933538"/>
            <a:ext cx="3486143" cy="1534458"/>
            <a:chOff x="395536" y="1491630"/>
            <a:chExt cx="3486143" cy="1534458"/>
          </a:xfrm>
        </p:grpSpPr>
        <p:grpSp>
          <p:nvGrpSpPr>
            <p:cNvPr id="483" name="Group 482"/>
            <p:cNvGrpSpPr/>
            <p:nvPr/>
          </p:nvGrpSpPr>
          <p:grpSpPr>
            <a:xfrm>
              <a:off x="395536" y="2063231"/>
              <a:ext cx="1778496" cy="557922"/>
              <a:chOff x="3995936" y="3723878"/>
              <a:chExt cx="1778496" cy="557922"/>
            </a:xfrm>
          </p:grpSpPr>
          <p:sp>
            <p:nvSpPr>
              <p:cNvPr id="490" name="Rectangle 489"/>
              <p:cNvSpPr/>
              <p:nvPr/>
            </p:nvSpPr>
            <p:spPr>
              <a:xfrm>
                <a:off x="4458759" y="3867894"/>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smtClean="0">
                    <a:solidFill>
                      <a:schemeClr val="tx1"/>
                    </a:solidFill>
                  </a:rPr>
                  <a:t>C</a:t>
                </a:r>
                <a:r>
                  <a:rPr lang="en-US" sz="2000" baseline="-25000" dirty="0" err="1" smtClean="0">
                    <a:solidFill>
                      <a:schemeClr val="tx1"/>
                    </a:solidFill>
                  </a:rPr>
                  <a:t>storage</a:t>
                </a:r>
                <a:endParaRPr lang="en-US" sz="2000" baseline="-25000" dirty="0">
                  <a:solidFill>
                    <a:schemeClr val="tx1"/>
                  </a:solidFill>
                </a:endParaRPr>
              </a:p>
            </p:txBody>
          </p:sp>
          <p:cxnSp>
            <p:nvCxnSpPr>
              <p:cNvPr id="491" name="Straight Arrow Connector 490"/>
              <p:cNvCxnSpPr>
                <a:endCxn id="490" idx="1"/>
              </p:cNvCxnSpPr>
              <p:nvPr/>
            </p:nvCxnSpPr>
            <p:spPr>
              <a:xfrm>
                <a:off x="3995936" y="4037062"/>
                <a:ext cx="46282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92" name="Rectangle 491"/>
              <p:cNvSpPr/>
              <p:nvPr/>
            </p:nvSpPr>
            <p:spPr>
              <a:xfrm>
                <a:off x="5364088" y="3723878"/>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k</a:t>
                </a:r>
                <a:endParaRPr lang="en-US" sz="2000" baseline="-25000" dirty="0">
                  <a:solidFill>
                    <a:schemeClr val="tx1"/>
                  </a:solidFill>
                </a:endParaRPr>
              </a:p>
            </p:txBody>
          </p:sp>
          <p:sp>
            <p:nvSpPr>
              <p:cNvPr id="493" name="Collate 492"/>
              <p:cNvSpPr/>
              <p:nvPr/>
            </p:nvSpPr>
            <p:spPr>
              <a:xfrm>
                <a:off x="5652120" y="377774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484" name="Group 483"/>
            <p:cNvGrpSpPr/>
            <p:nvPr/>
          </p:nvGrpSpPr>
          <p:grpSpPr>
            <a:xfrm>
              <a:off x="1794463" y="1491630"/>
              <a:ext cx="2087216" cy="1534458"/>
              <a:chOff x="5889255" y="1053074"/>
              <a:chExt cx="2087216" cy="1534458"/>
            </a:xfrm>
          </p:grpSpPr>
          <p:cxnSp>
            <p:nvCxnSpPr>
              <p:cNvPr id="485" name="Elbow Connector 484"/>
              <p:cNvCxnSpPr>
                <a:stCxn id="490" idx="3"/>
              </p:cNvCxnSpPr>
              <p:nvPr/>
            </p:nvCxnSpPr>
            <p:spPr>
              <a:xfrm>
                <a:off x="5889255" y="1937859"/>
                <a:ext cx="1759324" cy="649673"/>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86" name="Elbow Connector 485"/>
              <p:cNvCxnSpPr>
                <a:stCxn id="490" idx="3"/>
                <a:endCxn id="487" idx="1"/>
              </p:cNvCxnSpPr>
              <p:nvPr/>
            </p:nvCxnSpPr>
            <p:spPr>
              <a:xfrm flipV="1">
                <a:off x="5889255" y="1207099"/>
                <a:ext cx="1347041" cy="730760"/>
              </a:xfrm>
              <a:prstGeom prst="bentConnector3">
                <a:avLst>
                  <a:gd name="adj1" fmla="val 65046"/>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87" name="Rectangle 486"/>
              <p:cNvSpPr/>
              <p:nvPr/>
            </p:nvSpPr>
            <p:spPr>
              <a:xfrm>
                <a:off x="7236296" y="1053074"/>
                <a:ext cx="740175" cy="308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R</a:t>
                </a:r>
                <a:r>
                  <a:rPr lang="en-US" sz="1600" baseline="-25000" dirty="0" err="1" smtClean="0">
                    <a:solidFill>
                      <a:schemeClr val="tx1"/>
                    </a:solidFill>
                  </a:rPr>
                  <a:t>growth</a:t>
                </a:r>
                <a:endParaRPr lang="en-US" sz="1600" baseline="-25000" dirty="0">
                  <a:solidFill>
                    <a:schemeClr val="tx1"/>
                  </a:solidFill>
                </a:endParaRPr>
              </a:p>
            </p:txBody>
          </p:sp>
          <p:sp>
            <p:nvSpPr>
              <p:cNvPr id="488" name="Rectangle 487"/>
              <p:cNvSpPr/>
              <p:nvPr/>
            </p:nvSpPr>
            <p:spPr>
              <a:xfrm>
                <a:off x="6525280" y="1165609"/>
                <a:ext cx="324458" cy="308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Y</a:t>
                </a:r>
                <a:endParaRPr lang="en-US" sz="1600" baseline="-25000" dirty="0">
                  <a:solidFill>
                    <a:schemeClr val="tx1"/>
                  </a:solidFill>
                </a:endParaRPr>
              </a:p>
            </p:txBody>
          </p:sp>
          <p:sp>
            <p:nvSpPr>
              <p:cNvPr id="489" name="Rectangle 488"/>
              <p:cNvSpPr/>
              <p:nvPr/>
            </p:nvSpPr>
            <p:spPr>
              <a:xfrm>
                <a:off x="6394776" y="2252238"/>
                <a:ext cx="468474" cy="288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1-Y</a:t>
                </a:r>
                <a:endParaRPr lang="en-US" sz="1600" baseline="-25000" dirty="0">
                  <a:solidFill>
                    <a:schemeClr val="tx1"/>
                  </a:solidFill>
                </a:endParaRPr>
              </a:p>
            </p:txBody>
          </p:sp>
        </p:grpSp>
      </p:grpSp>
      <p:grpSp>
        <p:nvGrpSpPr>
          <p:cNvPr id="494" name="Group 493"/>
          <p:cNvGrpSpPr/>
          <p:nvPr/>
        </p:nvGrpSpPr>
        <p:grpSpPr>
          <a:xfrm>
            <a:off x="539552" y="555526"/>
            <a:ext cx="5715663" cy="3082835"/>
            <a:chOff x="368505" y="1203598"/>
            <a:chExt cx="5715663" cy="3082835"/>
          </a:xfrm>
        </p:grpSpPr>
        <p:grpSp>
          <p:nvGrpSpPr>
            <p:cNvPr id="495" name="Group 494"/>
            <p:cNvGrpSpPr/>
            <p:nvPr/>
          </p:nvGrpSpPr>
          <p:grpSpPr>
            <a:xfrm>
              <a:off x="368505" y="1203598"/>
              <a:ext cx="770384" cy="1418456"/>
              <a:chOff x="683568" y="1203598"/>
              <a:chExt cx="770384" cy="1418456"/>
            </a:xfrm>
          </p:grpSpPr>
          <p:sp>
            <p:nvSpPr>
              <p:cNvPr id="517" name="Rectangle 516"/>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GPP</a:t>
                </a:r>
                <a:endParaRPr lang="en-US" sz="2000" dirty="0">
                  <a:solidFill>
                    <a:schemeClr val="tx1"/>
                  </a:solidFill>
                </a:endParaRPr>
              </a:p>
            </p:txBody>
          </p:sp>
          <p:cxnSp>
            <p:nvCxnSpPr>
              <p:cNvPr id="518" name="Straight Arrow Connector 517"/>
              <p:cNvCxnSpPr>
                <a:stCxn id="517"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19" name="Rectangle 518"/>
              <p:cNvSpPr/>
              <p:nvPr/>
            </p:nvSpPr>
            <p:spPr>
              <a:xfrm>
                <a:off x="683568" y="1419622"/>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R</a:t>
                </a:r>
                <a:r>
                  <a:rPr lang="en-US" sz="2000" baseline="-25000" dirty="0" smtClean="0">
                    <a:solidFill>
                      <a:schemeClr val="tx1"/>
                    </a:solidFill>
                  </a:rPr>
                  <a:t>a</a:t>
                </a:r>
                <a:endParaRPr lang="en-US" sz="2000" baseline="-25000" dirty="0">
                  <a:solidFill>
                    <a:schemeClr val="tx1"/>
                  </a:solidFill>
                </a:endParaRPr>
              </a:p>
            </p:txBody>
          </p:sp>
          <p:sp>
            <p:nvSpPr>
              <p:cNvPr id="520" name="Collate 519"/>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496" name="Group 495"/>
            <p:cNvGrpSpPr/>
            <p:nvPr/>
          </p:nvGrpSpPr>
          <p:grpSpPr>
            <a:xfrm>
              <a:off x="3563888" y="1946453"/>
              <a:ext cx="2520280" cy="2339980"/>
              <a:chOff x="6516216" y="123478"/>
              <a:chExt cx="2520280" cy="2339980"/>
            </a:xfrm>
          </p:grpSpPr>
          <p:grpSp>
            <p:nvGrpSpPr>
              <p:cNvPr id="497" name="Group 496"/>
              <p:cNvGrpSpPr/>
              <p:nvPr/>
            </p:nvGrpSpPr>
            <p:grpSpPr>
              <a:xfrm>
                <a:off x="6516216" y="123478"/>
                <a:ext cx="2520280" cy="2339980"/>
                <a:chOff x="3491880" y="1275606"/>
                <a:chExt cx="2520280" cy="2339980"/>
              </a:xfrm>
            </p:grpSpPr>
            <p:sp>
              <p:nvSpPr>
                <p:cNvPr id="499" name="Rectangle 498"/>
                <p:cNvSpPr/>
                <p:nvPr/>
              </p:nvSpPr>
              <p:spPr>
                <a:xfrm>
                  <a:off x="421196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C</a:t>
                  </a:r>
                  <a:r>
                    <a:rPr lang="en-US" sz="2000" baseline="-25000" dirty="0" smtClean="0">
                      <a:solidFill>
                        <a:schemeClr val="tx1"/>
                      </a:solidFill>
                    </a:rPr>
                    <a:t>r</a:t>
                  </a:r>
                  <a:endParaRPr lang="en-US" sz="2000" baseline="-25000" dirty="0">
                    <a:solidFill>
                      <a:schemeClr val="tx1"/>
                    </a:solidFill>
                  </a:endParaRPr>
                </a:p>
              </p:txBody>
            </p:sp>
            <p:sp>
              <p:nvSpPr>
                <p:cNvPr id="500" name="Rectangle 499"/>
                <p:cNvSpPr/>
                <p:nvPr/>
              </p:nvSpPr>
              <p:spPr>
                <a:xfrm>
                  <a:off x="421196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smtClean="0">
                      <a:solidFill>
                        <a:schemeClr val="tx1"/>
                      </a:solidFill>
                    </a:rPr>
                    <a:t>C</a:t>
                  </a:r>
                  <a:r>
                    <a:rPr lang="en-US" sz="2000" baseline="-25000" dirty="0" err="1">
                      <a:solidFill>
                        <a:schemeClr val="tx1"/>
                      </a:solidFill>
                    </a:rPr>
                    <a:t>f</a:t>
                  </a:r>
                  <a:endParaRPr lang="en-US" sz="2000" baseline="-25000" dirty="0">
                    <a:solidFill>
                      <a:schemeClr val="tx1"/>
                    </a:solidFill>
                  </a:endParaRPr>
                </a:p>
              </p:txBody>
            </p:sp>
            <p:sp>
              <p:nvSpPr>
                <p:cNvPr id="501" name="Rectangle 500"/>
                <p:cNvSpPr/>
                <p:nvPr/>
              </p:nvSpPr>
              <p:spPr>
                <a:xfrm>
                  <a:off x="421196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C</a:t>
                  </a:r>
                  <a:r>
                    <a:rPr lang="en-US" sz="2000" baseline="-25000" dirty="0">
                      <a:solidFill>
                        <a:schemeClr val="tx1"/>
                      </a:solidFill>
                    </a:rPr>
                    <a:t>s</a:t>
                  </a:r>
                </a:p>
              </p:txBody>
            </p:sp>
            <p:cxnSp>
              <p:nvCxnSpPr>
                <p:cNvPr id="502" name="Straight Arrow Connector 37"/>
                <p:cNvCxnSpPr>
                  <a:endCxn id="501" idx="1"/>
                </p:cNvCxnSpPr>
                <p:nvPr/>
              </p:nvCxnSpPr>
              <p:spPr>
                <a:xfrm rot="16200000" flipH="1">
                  <a:off x="337129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503" name="Straight Arrow Connector 37"/>
                <p:cNvCxnSpPr>
                  <a:endCxn id="500" idx="1"/>
                </p:cNvCxnSpPr>
                <p:nvPr/>
              </p:nvCxnSpPr>
              <p:spPr>
                <a:xfrm rot="5400000" flipH="1" flipV="1">
                  <a:off x="339644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04" name="Collate 503"/>
                <p:cNvSpPr/>
                <p:nvPr/>
              </p:nvSpPr>
              <p:spPr>
                <a:xfrm>
                  <a:off x="377991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05" name="Collate 504"/>
                <p:cNvSpPr/>
                <p:nvPr/>
              </p:nvSpPr>
              <p:spPr>
                <a:xfrm>
                  <a:off x="377991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06" name="Collate 505"/>
                <p:cNvSpPr/>
                <p:nvPr/>
              </p:nvSpPr>
              <p:spPr>
                <a:xfrm>
                  <a:off x="377991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07" name="Rectangle 506"/>
                <p:cNvSpPr/>
                <p:nvPr/>
              </p:nvSpPr>
              <p:spPr>
                <a:xfrm>
                  <a:off x="3513584" y="1279168"/>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rPr>
                    <a:t>a</a:t>
                  </a:r>
                  <a:r>
                    <a:rPr lang="en-US" sz="1400" baseline="-25000" dirty="0" err="1" smtClean="0">
                      <a:solidFill>
                        <a:schemeClr val="tx1"/>
                      </a:solidFill>
                    </a:rPr>
                    <a:t>f</a:t>
                  </a:r>
                  <a:endParaRPr lang="en-US" sz="1400" baseline="-25000" dirty="0">
                    <a:solidFill>
                      <a:schemeClr val="tx1"/>
                    </a:solidFill>
                  </a:endParaRPr>
                </a:p>
              </p:txBody>
            </p:sp>
            <p:sp>
              <p:nvSpPr>
                <p:cNvPr id="508" name="Rectangle 507"/>
                <p:cNvSpPr/>
                <p:nvPr/>
              </p:nvSpPr>
              <p:spPr>
                <a:xfrm>
                  <a:off x="3513584" y="2121560"/>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rPr>
                    <a:t>a</a:t>
                  </a:r>
                  <a:r>
                    <a:rPr lang="en-US" sz="1400" baseline="-25000" dirty="0" err="1" smtClean="0">
                      <a:solidFill>
                        <a:schemeClr val="tx1"/>
                      </a:solidFill>
                    </a:rPr>
                    <a:t>r</a:t>
                  </a:r>
                  <a:endParaRPr lang="en-US" sz="1400" baseline="-25000" dirty="0">
                    <a:solidFill>
                      <a:schemeClr val="tx1"/>
                    </a:solidFill>
                  </a:endParaRPr>
                </a:p>
              </p:txBody>
            </p:sp>
            <p:sp>
              <p:nvSpPr>
                <p:cNvPr id="509" name="Rectangle 508"/>
                <p:cNvSpPr/>
                <p:nvPr/>
              </p:nvSpPr>
              <p:spPr>
                <a:xfrm>
                  <a:off x="3510022" y="3057664"/>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a</a:t>
                  </a:r>
                  <a:r>
                    <a:rPr lang="en-US" sz="1400" baseline="-25000" dirty="0" smtClean="0">
                      <a:solidFill>
                        <a:schemeClr val="tx1"/>
                      </a:solidFill>
                    </a:rPr>
                    <a:t>s</a:t>
                  </a:r>
                  <a:endParaRPr lang="en-US" sz="1400" baseline="-25000" dirty="0">
                    <a:solidFill>
                      <a:schemeClr val="tx1"/>
                    </a:solidFill>
                  </a:endParaRPr>
                </a:p>
              </p:txBody>
            </p:sp>
            <p:cxnSp>
              <p:nvCxnSpPr>
                <p:cNvPr id="510" name="Straight Arrow Connector 509"/>
                <p:cNvCxnSpPr>
                  <a:stCxn id="499" idx="3"/>
                  <a:endCxn id="511" idx="1"/>
                </p:cNvCxnSpPr>
                <p:nvPr/>
              </p:nvCxnSpPr>
              <p:spPr>
                <a:xfrm>
                  <a:off x="4711902" y="2434744"/>
                  <a:ext cx="796202"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11" name="Rectangle 510"/>
                <p:cNvSpPr/>
                <p:nvPr/>
              </p:nvSpPr>
              <p:spPr>
                <a:xfrm>
                  <a:off x="5508104" y="2265576"/>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C</a:t>
                  </a:r>
                  <a:r>
                    <a:rPr lang="en-US" sz="2000" baseline="-25000" dirty="0" smtClean="0">
                      <a:solidFill>
                        <a:schemeClr val="tx1"/>
                      </a:solidFill>
                    </a:rPr>
                    <a:t>lit</a:t>
                  </a:r>
                  <a:endParaRPr lang="en-US" sz="2000" baseline="-25000" dirty="0">
                    <a:solidFill>
                      <a:schemeClr val="tx1"/>
                    </a:solidFill>
                  </a:endParaRPr>
                </a:p>
              </p:txBody>
            </p:sp>
            <p:sp>
              <p:nvSpPr>
                <p:cNvPr id="512" name="Collate 511"/>
                <p:cNvSpPr/>
                <p:nvPr/>
              </p:nvSpPr>
              <p:spPr>
                <a:xfrm>
                  <a:off x="5004048"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13" name="Rectangle 512"/>
                <p:cNvSpPr/>
                <p:nvPr/>
              </p:nvSpPr>
              <p:spPr>
                <a:xfrm>
                  <a:off x="4742669" y="2130631"/>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s</a:t>
                  </a:r>
                  <a:r>
                    <a:rPr lang="en-US" sz="1400" baseline="-25000" dirty="0" err="1" smtClean="0">
                      <a:solidFill>
                        <a:schemeClr val="tx1"/>
                      </a:solidFill>
                    </a:rPr>
                    <a:t>r</a:t>
                  </a:r>
                  <a:endParaRPr lang="en-US" sz="1400" baseline="-25000" dirty="0">
                    <a:solidFill>
                      <a:schemeClr val="tx1"/>
                    </a:solidFill>
                  </a:endParaRPr>
                </a:p>
              </p:txBody>
            </p:sp>
            <p:cxnSp>
              <p:nvCxnSpPr>
                <p:cNvPr id="514" name="Elbow Connector 513"/>
                <p:cNvCxnSpPr>
                  <a:stCxn id="500" idx="3"/>
                  <a:endCxn id="511" idx="1"/>
                </p:cNvCxnSpPr>
                <p:nvPr/>
              </p:nvCxnSpPr>
              <p:spPr>
                <a:xfrm>
                  <a:off x="4716016" y="1570648"/>
                  <a:ext cx="792088" cy="864096"/>
                </a:xfrm>
                <a:prstGeom prst="bentConnector3">
                  <a:avLst>
                    <a:gd name="adj1" fmla="val 68324"/>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515" name="Collate 514"/>
                <p:cNvSpPr/>
                <p:nvPr/>
              </p:nvSpPr>
              <p:spPr>
                <a:xfrm>
                  <a:off x="500404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16" name="Rectangle 515"/>
                <p:cNvSpPr/>
                <p:nvPr/>
              </p:nvSpPr>
              <p:spPr>
                <a:xfrm>
                  <a:off x="4734158" y="1275606"/>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rPr>
                    <a:t>s</a:t>
                  </a:r>
                  <a:r>
                    <a:rPr lang="en-US" sz="1400" baseline="-25000" dirty="0" err="1">
                      <a:solidFill>
                        <a:schemeClr val="tx1"/>
                      </a:solidFill>
                    </a:rPr>
                    <a:t>f</a:t>
                  </a:r>
                  <a:endParaRPr lang="en-US" sz="1400" baseline="-25000" dirty="0">
                    <a:solidFill>
                      <a:schemeClr val="tx1"/>
                    </a:solidFill>
                  </a:endParaRPr>
                </a:p>
              </p:txBody>
            </p:sp>
          </p:grpSp>
          <p:cxnSp>
            <p:nvCxnSpPr>
              <p:cNvPr id="498" name="Straight Arrow Connector 497"/>
              <p:cNvCxnSpPr/>
              <p:nvPr/>
            </p:nvCxnSpPr>
            <p:spPr>
              <a:xfrm>
                <a:off x="6534438" y="1290382"/>
                <a:ext cx="7200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grpSp>
        <p:nvGrpSpPr>
          <p:cNvPr id="147" name="Group 146"/>
          <p:cNvGrpSpPr/>
          <p:nvPr/>
        </p:nvGrpSpPr>
        <p:grpSpPr>
          <a:xfrm>
            <a:off x="4788024" y="699542"/>
            <a:ext cx="4248472" cy="1418456"/>
            <a:chOff x="3491880" y="2931790"/>
            <a:chExt cx="5112568" cy="1922512"/>
          </a:xfrm>
        </p:grpSpPr>
        <p:cxnSp>
          <p:nvCxnSpPr>
            <p:cNvPr id="148" name="Straight Arrow Connector 147"/>
            <p:cNvCxnSpPr>
              <a:stCxn id="152" idx="3"/>
              <a:endCxn id="157" idx="2"/>
            </p:cNvCxnSpPr>
            <p:nvPr/>
          </p:nvCxnSpPr>
          <p:spPr>
            <a:xfrm flipV="1">
              <a:off x="5004048" y="3686391"/>
              <a:ext cx="504056" cy="148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stCxn id="157" idx="6"/>
              <a:endCxn id="153" idx="1"/>
            </p:cNvCxnSpPr>
            <p:nvPr/>
          </p:nvCxnSpPr>
          <p:spPr>
            <a:xfrm>
              <a:off x="6660232" y="3686391"/>
              <a:ext cx="539552" cy="148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50" name="Rectangle 149"/>
            <p:cNvSpPr/>
            <p:nvPr/>
          </p:nvSpPr>
          <p:spPr>
            <a:xfrm>
              <a:off x="3779912" y="2931790"/>
              <a:ext cx="93610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Input</a:t>
              </a:r>
              <a:endParaRPr lang="en-US" sz="1600" baseline="-25000" dirty="0">
                <a:solidFill>
                  <a:schemeClr val="tx1"/>
                </a:solidFill>
              </a:endParaRPr>
            </a:p>
          </p:txBody>
        </p:sp>
        <p:sp>
          <p:nvSpPr>
            <p:cNvPr id="151" name="Rectangle 150"/>
            <p:cNvSpPr/>
            <p:nvPr/>
          </p:nvSpPr>
          <p:spPr>
            <a:xfrm>
              <a:off x="7380312" y="2931790"/>
              <a:ext cx="93610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Output</a:t>
              </a:r>
              <a:endParaRPr lang="en-US" sz="1600" baseline="-25000" dirty="0">
                <a:solidFill>
                  <a:schemeClr val="tx1"/>
                </a:solidFill>
              </a:endParaRPr>
            </a:p>
          </p:txBody>
        </p:sp>
        <p:sp>
          <p:nvSpPr>
            <p:cNvPr id="152" name="Rectangle 151"/>
            <p:cNvSpPr/>
            <p:nvPr/>
          </p:nvSpPr>
          <p:spPr>
            <a:xfrm>
              <a:off x="3491880" y="3291830"/>
              <a:ext cx="1512168" cy="79208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Measurements</a:t>
              </a:r>
            </a:p>
            <a:p>
              <a:pPr algn="ctr"/>
              <a:r>
                <a:rPr lang="en-US" sz="1200" dirty="0" smtClean="0">
                  <a:solidFill>
                    <a:schemeClr val="tx1"/>
                  </a:solidFill>
                </a:rPr>
                <a:t>State variables</a:t>
              </a:r>
            </a:p>
            <a:p>
              <a:pPr algn="ctr"/>
              <a:r>
                <a:rPr lang="en-US" sz="1200" dirty="0" smtClean="0">
                  <a:solidFill>
                    <a:schemeClr val="tx1"/>
                  </a:solidFill>
                </a:rPr>
                <a:t>Parameters</a:t>
              </a:r>
              <a:endParaRPr lang="en-US" sz="1200" dirty="0">
                <a:solidFill>
                  <a:schemeClr val="tx1"/>
                </a:solidFill>
              </a:endParaRPr>
            </a:p>
          </p:txBody>
        </p:sp>
        <p:sp>
          <p:nvSpPr>
            <p:cNvPr id="153" name="Rectangle 152"/>
            <p:cNvSpPr/>
            <p:nvPr/>
          </p:nvSpPr>
          <p:spPr>
            <a:xfrm>
              <a:off x="7199784" y="3291830"/>
              <a:ext cx="1404664" cy="79208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Predictions</a:t>
              </a:r>
            </a:p>
            <a:p>
              <a:pPr algn="ctr"/>
              <a:r>
                <a:rPr lang="en-US" sz="1200" dirty="0" smtClean="0">
                  <a:solidFill>
                    <a:schemeClr val="tx1"/>
                  </a:solidFill>
                </a:rPr>
                <a:t>Updated state variables</a:t>
              </a:r>
            </a:p>
          </p:txBody>
        </p:sp>
        <p:grpSp>
          <p:nvGrpSpPr>
            <p:cNvPr id="154" name="Group 153"/>
            <p:cNvGrpSpPr/>
            <p:nvPr/>
          </p:nvGrpSpPr>
          <p:grpSpPr>
            <a:xfrm>
              <a:off x="5508104" y="3402859"/>
              <a:ext cx="1152128" cy="567063"/>
              <a:chOff x="936104" y="144015"/>
              <a:chExt cx="693081" cy="567063"/>
            </a:xfrm>
          </p:grpSpPr>
          <p:sp>
            <p:nvSpPr>
              <p:cNvPr id="157" name="Oval 156"/>
              <p:cNvSpPr/>
              <p:nvPr/>
            </p:nvSpPr>
            <p:spPr>
              <a:xfrm>
                <a:off x="936104" y="144015"/>
                <a:ext cx="693081" cy="567063"/>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58" name="Oval 4"/>
              <p:cNvSpPr/>
              <p:nvPr/>
            </p:nvSpPr>
            <p:spPr>
              <a:xfrm>
                <a:off x="1037603" y="227059"/>
                <a:ext cx="490083" cy="4009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600" kern="1200" dirty="0" smtClean="0">
                    <a:solidFill>
                      <a:schemeClr val="tx1"/>
                    </a:solidFill>
                  </a:rPr>
                  <a:t>Model</a:t>
                </a:r>
                <a:endParaRPr lang="en-US" sz="1600" kern="1200" baseline="-25000" dirty="0"/>
              </a:p>
            </p:txBody>
          </p:sp>
        </p:grpSp>
        <p:sp>
          <p:nvSpPr>
            <p:cNvPr id="155" name="Rectangle 154"/>
            <p:cNvSpPr/>
            <p:nvPr/>
          </p:nvSpPr>
          <p:spPr>
            <a:xfrm>
              <a:off x="5076056" y="4515966"/>
              <a:ext cx="2088232"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Data Assimilation</a:t>
              </a:r>
              <a:endParaRPr lang="en-US" sz="1600" baseline="-25000" dirty="0">
                <a:solidFill>
                  <a:schemeClr val="tx1"/>
                </a:solidFill>
              </a:endParaRPr>
            </a:p>
          </p:txBody>
        </p:sp>
        <p:cxnSp>
          <p:nvCxnSpPr>
            <p:cNvPr id="156" name="Curved Connector 155"/>
            <p:cNvCxnSpPr>
              <a:stCxn id="152" idx="2"/>
              <a:endCxn id="153" idx="2"/>
            </p:cNvCxnSpPr>
            <p:nvPr/>
          </p:nvCxnSpPr>
          <p:spPr>
            <a:xfrm rot="16200000" flipH="1">
              <a:off x="6075040" y="2256842"/>
              <a:ext cx="12700" cy="3654152"/>
            </a:xfrm>
            <a:prstGeom prst="curvedConnector3">
              <a:avLst>
                <a:gd name="adj1" fmla="val 7172449"/>
              </a:avLst>
            </a:prstGeom>
            <a:ln>
              <a:solidFill>
                <a:schemeClr val="tx1"/>
              </a:solidFill>
              <a:headEnd type="arrow"/>
              <a:tailEnd type="arrow"/>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5067059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47"/>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43"/>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4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8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447"/>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49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494"/>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482"/>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5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0675" y="38604"/>
            <a:ext cx="8763812" cy="44491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smtClean="0"/>
              <a:t>Model Equations</a:t>
            </a:r>
            <a:endParaRPr lang="en-US" sz="2400" b="1" dirty="0">
              <a:latin typeface="Trebuchet MS" pitchFamily="34" charset="0"/>
            </a:endParaRPr>
          </a:p>
        </p:txBody>
      </p:sp>
      <p:sp>
        <p:nvSpPr>
          <p:cNvPr id="6" name="Rectangle 5"/>
          <p:cNvSpPr/>
          <p:nvPr/>
        </p:nvSpPr>
        <p:spPr>
          <a:xfrm>
            <a:off x="4716016" y="1381631"/>
            <a:ext cx="3684097" cy="1323439"/>
          </a:xfrm>
          <a:prstGeom prst="rect">
            <a:avLst/>
          </a:prstGeom>
        </p:spPr>
        <p:txBody>
          <a:bodyPr wrap="none">
            <a:spAutoFit/>
          </a:bodyPr>
          <a:lstStyle/>
          <a:p>
            <a:r>
              <a:rPr lang="en-AU" sz="2000" dirty="0" smtClean="0"/>
              <a:t>From </a:t>
            </a:r>
            <a:r>
              <a:rPr lang="en-AU" sz="2000" dirty="0" err="1" smtClean="0"/>
              <a:t>Duan's</a:t>
            </a:r>
            <a:r>
              <a:rPr lang="en-AU" sz="2000" dirty="0" smtClean="0"/>
              <a:t> experiment:</a:t>
            </a:r>
          </a:p>
          <a:p>
            <a:r>
              <a:rPr lang="en-AU" sz="2000" dirty="0"/>
              <a:t>75% of </a:t>
            </a:r>
            <a:r>
              <a:rPr lang="en-AU" sz="2000" dirty="0" smtClean="0"/>
              <a:t>total storage </a:t>
            </a:r>
            <a:r>
              <a:rPr lang="en-AU" sz="2000" dirty="0"/>
              <a:t>goes to leaf </a:t>
            </a:r>
            <a:endParaRPr lang="en-AU" sz="2000" dirty="0" smtClean="0"/>
          </a:p>
          <a:p>
            <a:r>
              <a:rPr lang="en-AU" sz="2000" dirty="0" smtClean="0"/>
              <a:t>16</a:t>
            </a:r>
            <a:r>
              <a:rPr lang="en-AU" sz="2000" dirty="0"/>
              <a:t>% of </a:t>
            </a:r>
            <a:r>
              <a:rPr lang="en-AU" sz="2000" dirty="0" smtClean="0"/>
              <a:t>total storage </a:t>
            </a:r>
            <a:r>
              <a:rPr lang="en-AU" sz="2000" dirty="0"/>
              <a:t>goes to stem </a:t>
            </a:r>
            <a:endParaRPr lang="en-AU" sz="2000" dirty="0" smtClean="0"/>
          </a:p>
          <a:p>
            <a:r>
              <a:rPr lang="en-AU" sz="2000" dirty="0" smtClean="0"/>
              <a:t>9</a:t>
            </a:r>
            <a:r>
              <a:rPr lang="en-AU" sz="2000" dirty="0"/>
              <a:t>% of </a:t>
            </a:r>
            <a:r>
              <a:rPr lang="en-AU" sz="2000" dirty="0" smtClean="0"/>
              <a:t>total storage </a:t>
            </a:r>
            <a:r>
              <a:rPr lang="en-AU" sz="2000" dirty="0"/>
              <a:t>goes to </a:t>
            </a:r>
            <a:r>
              <a:rPr lang="en-AU" sz="2000" dirty="0" smtClean="0"/>
              <a:t>root</a:t>
            </a:r>
            <a:endParaRPr lang="en-AU" sz="2000" dirty="0"/>
          </a:p>
        </p:txBody>
      </p:sp>
      <p:sp>
        <p:nvSpPr>
          <p:cNvPr id="8" name="Rectangle 7"/>
          <p:cNvSpPr/>
          <p:nvPr/>
        </p:nvSpPr>
        <p:spPr>
          <a:xfrm>
            <a:off x="467544" y="483518"/>
            <a:ext cx="8424936" cy="707886"/>
          </a:xfrm>
          <a:prstGeom prst="rect">
            <a:avLst/>
          </a:prstGeom>
        </p:spPr>
        <p:txBody>
          <a:bodyPr wrap="square">
            <a:spAutoFit/>
          </a:bodyPr>
          <a:lstStyle/>
          <a:p>
            <a:r>
              <a:rPr lang="en-AU" sz="2000" dirty="0" err="1"/>
              <a:t>C</a:t>
            </a:r>
            <a:r>
              <a:rPr lang="en-AU" sz="2000" baseline="-25000" dirty="0" err="1"/>
              <a:t>storage</a:t>
            </a:r>
            <a:r>
              <a:rPr lang="en-AU" sz="2000" dirty="0"/>
              <a:t>[</a:t>
            </a:r>
            <a:r>
              <a:rPr lang="en-AU" sz="2000" dirty="0" err="1"/>
              <a:t>i</a:t>
            </a:r>
            <a:r>
              <a:rPr lang="en-AU" sz="2000" dirty="0"/>
              <a:t>] = </a:t>
            </a:r>
            <a:r>
              <a:rPr lang="en-AU" sz="2000" dirty="0" err="1"/>
              <a:t>C</a:t>
            </a:r>
            <a:r>
              <a:rPr lang="en-AU" sz="2000" baseline="-25000" dirty="0" err="1"/>
              <a:t>storage</a:t>
            </a:r>
            <a:r>
              <a:rPr lang="en-AU" sz="2000" dirty="0"/>
              <a:t>[i-1] + GPP[i-1] - R</a:t>
            </a:r>
            <a:r>
              <a:rPr lang="en-AU" sz="2000" baseline="-25000" dirty="0"/>
              <a:t>d</a:t>
            </a:r>
            <a:r>
              <a:rPr lang="en-AU" sz="2000" dirty="0"/>
              <a:t>[i-1</a:t>
            </a:r>
            <a:r>
              <a:rPr lang="en-AU" sz="2000" dirty="0" smtClean="0"/>
              <a:t>] * (</a:t>
            </a:r>
            <a:r>
              <a:rPr lang="en-AU" sz="2000" dirty="0" err="1"/>
              <a:t>M</a:t>
            </a:r>
            <a:r>
              <a:rPr lang="en-AU" sz="2000" baseline="-25000" dirty="0" err="1"/>
              <a:t>leaf</a:t>
            </a:r>
            <a:r>
              <a:rPr lang="en-AU" sz="2000" dirty="0"/>
              <a:t>[i-1] + </a:t>
            </a:r>
            <a:r>
              <a:rPr lang="en-AU" sz="2000" dirty="0" err="1"/>
              <a:t>M</a:t>
            </a:r>
            <a:r>
              <a:rPr lang="en-AU" sz="2000" baseline="-25000" dirty="0" err="1"/>
              <a:t>root</a:t>
            </a:r>
            <a:r>
              <a:rPr lang="en-AU" sz="2000" dirty="0"/>
              <a:t>[i-1] + </a:t>
            </a:r>
            <a:r>
              <a:rPr lang="en-AU" sz="2000" dirty="0" err="1"/>
              <a:t>M</a:t>
            </a:r>
            <a:r>
              <a:rPr lang="en-AU" sz="2000" baseline="-25000" dirty="0" err="1"/>
              <a:t>stem</a:t>
            </a:r>
            <a:r>
              <a:rPr lang="en-AU" sz="2000" dirty="0"/>
              <a:t>[i-1]</a:t>
            </a:r>
            <a:r>
              <a:rPr lang="en-AU" sz="2000" dirty="0" smtClean="0"/>
              <a:t>)</a:t>
            </a:r>
          </a:p>
          <a:p>
            <a:r>
              <a:rPr lang="en-AU" sz="2000" dirty="0" smtClean="0"/>
              <a:t> </a:t>
            </a:r>
            <a:r>
              <a:rPr lang="en-AU" sz="2000" dirty="0"/>
              <a:t>- k[i-1</a:t>
            </a:r>
            <a:r>
              <a:rPr lang="en-AU" sz="2000" dirty="0" smtClean="0"/>
              <a:t>] * </a:t>
            </a:r>
            <a:r>
              <a:rPr lang="en-AU" sz="2000" dirty="0" err="1" smtClean="0"/>
              <a:t>C</a:t>
            </a:r>
            <a:r>
              <a:rPr lang="en-AU" sz="2000" baseline="-25000" dirty="0" err="1" smtClean="0"/>
              <a:t>storage</a:t>
            </a:r>
            <a:r>
              <a:rPr lang="en-AU" sz="2000" dirty="0"/>
              <a:t>[i-1]</a:t>
            </a:r>
          </a:p>
        </p:txBody>
      </p:sp>
      <p:sp>
        <p:nvSpPr>
          <p:cNvPr id="9" name="Rectangle 8"/>
          <p:cNvSpPr/>
          <p:nvPr/>
        </p:nvSpPr>
        <p:spPr>
          <a:xfrm>
            <a:off x="467544" y="1484079"/>
            <a:ext cx="2880320" cy="1015663"/>
          </a:xfrm>
          <a:prstGeom prst="rect">
            <a:avLst/>
          </a:prstGeom>
        </p:spPr>
        <p:txBody>
          <a:bodyPr wrap="square">
            <a:spAutoFit/>
          </a:bodyPr>
          <a:lstStyle/>
          <a:p>
            <a:r>
              <a:rPr lang="en-AU" sz="2000" dirty="0" err="1"/>
              <a:t>S</a:t>
            </a:r>
            <a:r>
              <a:rPr lang="en-AU" sz="2000" baseline="-25000" dirty="0" err="1"/>
              <a:t>leaf</a:t>
            </a:r>
            <a:r>
              <a:rPr lang="en-AU" sz="2000" dirty="0"/>
              <a:t>[</a:t>
            </a:r>
            <a:r>
              <a:rPr lang="en-AU" sz="2000" dirty="0" err="1"/>
              <a:t>i</a:t>
            </a:r>
            <a:r>
              <a:rPr lang="en-AU" sz="2000" dirty="0"/>
              <a:t>] = </a:t>
            </a:r>
            <a:r>
              <a:rPr lang="en-AU" sz="2000" dirty="0" err="1"/>
              <a:t>C</a:t>
            </a:r>
            <a:r>
              <a:rPr lang="en-AU" sz="2000" baseline="-25000" dirty="0" err="1"/>
              <a:t>storage</a:t>
            </a:r>
            <a:r>
              <a:rPr lang="en-AU" sz="2000" dirty="0"/>
              <a:t>[</a:t>
            </a:r>
            <a:r>
              <a:rPr lang="en-AU" sz="2000" dirty="0" err="1"/>
              <a:t>i</a:t>
            </a:r>
            <a:r>
              <a:rPr lang="en-AU" sz="2000" dirty="0"/>
              <a:t>] * 0.75 </a:t>
            </a:r>
            <a:endParaRPr lang="en-AU" sz="2000" dirty="0" smtClean="0"/>
          </a:p>
          <a:p>
            <a:r>
              <a:rPr lang="en-AU" sz="2000" dirty="0" err="1" smtClean="0"/>
              <a:t>S</a:t>
            </a:r>
            <a:r>
              <a:rPr lang="en-AU" sz="2000" baseline="-25000" dirty="0" err="1" smtClean="0"/>
              <a:t>stem</a:t>
            </a:r>
            <a:r>
              <a:rPr lang="en-AU" sz="2000" dirty="0"/>
              <a:t>[</a:t>
            </a:r>
            <a:r>
              <a:rPr lang="en-AU" sz="2000" dirty="0" err="1"/>
              <a:t>i</a:t>
            </a:r>
            <a:r>
              <a:rPr lang="en-AU" sz="2000" dirty="0"/>
              <a:t>] = </a:t>
            </a:r>
            <a:r>
              <a:rPr lang="en-AU" sz="2000" dirty="0" err="1"/>
              <a:t>C</a:t>
            </a:r>
            <a:r>
              <a:rPr lang="en-AU" sz="2000" baseline="-25000" dirty="0" err="1"/>
              <a:t>storage</a:t>
            </a:r>
            <a:r>
              <a:rPr lang="en-AU" sz="2000" dirty="0"/>
              <a:t>[</a:t>
            </a:r>
            <a:r>
              <a:rPr lang="en-AU" sz="2000" dirty="0" err="1"/>
              <a:t>i</a:t>
            </a:r>
            <a:r>
              <a:rPr lang="en-AU" sz="2000" dirty="0"/>
              <a:t>] * 0.16 </a:t>
            </a:r>
            <a:endParaRPr lang="en-AU" sz="2000" dirty="0" smtClean="0"/>
          </a:p>
          <a:p>
            <a:r>
              <a:rPr lang="en-AU" sz="2000" dirty="0" err="1" smtClean="0"/>
              <a:t>S</a:t>
            </a:r>
            <a:r>
              <a:rPr lang="en-AU" sz="2000" baseline="-25000" dirty="0" err="1" smtClean="0"/>
              <a:t>root</a:t>
            </a:r>
            <a:r>
              <a:rPr lang="en-AU" sz="2000" dirty="0"/>
              <a:t>[</a:t>
            </a:r>
            <a:r>
              <a:rPr lang="en-AU" sz="2000" dirty="0" err="1"/>
              <a:t>i</a:t>
            </a:r>
            <a:r>
              <a:rPr lang="en-AU" sz="2000" dirty="0"/>
              <a:t>] = </a:t>
            </a:r>
            <a:r>
              <a:rPr lang="en-AU" sz="2000" dirty="0" err="1"/>
              <a:t>C</a:t>
            </a:r>
            <a:r>
              <a:rPr lang="en-AU" sz="2000" baseline="-25000" dirty="0" err="1"/>
              <a:t>storage</a:t>
            </a:r>
            <a:r>
              <a:rPr lang="en-AU" sz="2000" dirty="0"/>
              <a:t>[</a:t>
            </a:r>
            <a:r>
              <a:rPr lang="en-AU" sz="2000" dirty="0" err="1"/>
              <a:t>i</a:t>
            </a:r>
            <a:r>
              <a:rPr lang="en-AU" sz="2000" dirty="0"/>
              <a:t>] * 0.09</a:t>
            </a:r>
            <a:endParaRPr lang="en-US" sz="2000" dirty="0"/>
          </a:p>
        </p:txBody>
      </p:sp>
      <p:sp>
        <p:nvSpPr>
          <p:cNvPr id="10" name="Rectangle 9"/>
          <p:cNvSpPr/>
          <p:nvPr/>
        </p:nvSpPr>
        <p:spPr>
          <a:xfrm>
            <a:off x="467544" y="2852231"/>
            <a:ext cx="8136904" cy="1015663"/>
          </a:xfrm>
          <a:prstGeom prst="rect">
            <a:avLst/>
          </a:prstGeom>
        </p:spPr>
        <p:txBody>
          <a:bodyPr wrap="square">
            <a:spAutoFit/>
          </a:bodyPr>
          <a:lstStyle/>
          <a:p>
            <a:r>
              <a:rPr lang="en-AU" sz="2000" dirty="0" err="1"/>
              <a:t>C</a:t>
            </a:r>
            <a:r>
              <a:rPr lang="en-AU" sz="2000" baseline="-25000" dirty="0" err="1"/>
              <a:t>leaf</a:t>
            </a:r>
            <a:r>
              <a:rPr lang="en-AU" sz="2000" dirty="0"/>
              <a:t>[</a:t>
            </a:r>
            <a:r>
              <a:rPr lang="en-AU" sz="2000" dirty="0" err="1"/>
              <a:t>i</a:t>
            </a:r>
            <a:r>
              <a:rPr lang="en-AU" sz="2000" dirty="0"/>
              <a:t>] = </a:t>
            </a:r>
            <a:r>
              <a:rPr lang="en-AU" sz="2000" dirty="0" err="1"/>
              <a:t>C</a:t>
            </a:r>
            <a:r>
              <a:rPr lang="en-AU" sz="2000" baseline="-25000" dirty="0" err="1"/>
              <a:t>leaf</a:t>
            </a:r>
            <a:r>
              <a:rPr lang="en-AU" sz="2000" dirty="0"/>
              <a:t>[i-1] + k[i-1</a:t>
            </a:r>
            <a:r>
              <a:rPr lang="en-AU" sz="2000" dirty="0" smtClean="0"/>
              <a:t>] * </a:t>
            </a:r>
            <a:r>
              <a:rPr lang="en-AU" sz="2000" dirty="0" err="1" smtClean="0"/>
              <a:t>C</a:t>
            </a:r>
            <a:r>
              <a:rPr lang="en-AU" sz="2000" baseline="-25000" dirty="0" err="1" smtClean="0"/>
              <a:t>storage</a:t>
            </a:r>
            <a:r>
              <a:rPr lang="en-AU" sz="2000" dirty="0"/>
              <a:t>[i-1</a:t>
            </a:r>
            <a:r>
              <a:rPr lang="en-AU" sz="2000" dirty="0" smtClean="0"/>
              <a:t>] * </a:t>
            </a:r>
            <a:r>
              <a:rPr lang="en-AU" sz="2000" dirty="0" err="1" smtClean="0"/>
              <a:t>a</a:t>
            </a:r>
            <a:r>
              <a:rPr lang="en-AU" sz="2000" baseline="-25000" dirty="0" err="1" smtClean="0"/>
              <a:t>f</a:t>
            </a:r>
            <a:r>
              <a:rPr lang="en-AU" sz="2000" dirty="0"/>
              <a:t>[i-1</a:t>
            </a:r>
            <a:r>
              <a:rPr lang="en-AU" sz="2000" dirty="0" smtClean="0"/>
              <a:t>] * (</a:t>
            </a:r>
            <a:r>
              <a:rPr lang="en-AU" sz="2000" dirty="0"/>
              <a:t>1-Y) - </a:t>
            </a:r>
            <a:r>
              <a:rPr lang="en-AU" sz="2000" dirty="0" err="1"/>
              <a:t>s</a:t>
            </a:r>
            <a:r>
              <a:rPr lang="en-AU" sz="2000" baseline="-25000" dirty="0" err="1"/>
              <a:t>f</a:t>
            </a:r>
            <a:r>
              <a:rPr lang="en-AU" sz="2000" dirty="0"/>
              <a:t>[i-1</a:t>
            </a:r>
            <a:r>
              <a:rPr lang="en-AU" sz="2000" dirty="0" smtClean="0"/>
              <a:t>] * </a:t>
            </a:r>
            <a:r>
              <a:rPr lang="en-AU" sz="2000" dirty="0" err="1" smtClean="0"/>
              <a:t>C</a:t>
            </a:r>
            <a:r>
              <a:rPr lang="en-AU" sz="2000" baseline="-25000" dirty="0" err="1" smtClean="0"/>
              <a:t>leaf</a:t>
            </a:r>
            <a:r>
              <a:rPr lang="en-AU" sz="2000" dirty="0"/>
              <a:t>[i-1]</a:t>
            </a:r>
          </a:p>
          <a:p>
            <a:r>
              <a:rPr lang="en-AU" sz="2000" dirty="0" err="1"/>
              <a:t>C</a:t>
            </a:r>
            <a:r>
              <a:rPr lang="en-AU" sz="2000" baseline="-25000" dirty="0" err="1"/>
              <a:t>stem</a:t>
            </a:r>
            <a:r>
              <a:rPr lang="en-AU" sz="2000" dirty="0"/>
              <a:t>[</a:t>
            </a:r>
            <a:r>
              <a:rPr lang="en-AU" sz="2000" dirty="0" err="1"/>
              <a:t>i</a:t>
            </a:r>
            <a:r>
              <a:rPr lang="en-AU" sz="2000" dirty="0"/>
              <a:t>] = </a:t>
            </a:r>
            <a:r>
              <a:rPr lang="en-AU" sz="2000" dirty="0" err="1"/>
              <a:t>C</a:t>
            </a:r>
            <a:r>
              <a:rPr lang="en-AU" sz="2000" baseline="-25000" dirty="0" err="1"/>
              <a:t>stem</a:t>
            </a:r>
            <a:r>
              <a:rPr lang="en-AU" sz="2000" dirty="0"/>
              <a:t>[i-1] + k[i-1</a:t>
            </a:r>
            <a:r>
              <a:rPr lang="en-AU" sz="2000" dirty="0" smtClean="0"/>
              <a:t>] * </a:t>
            </a:r>
            <a:r>
              <a:rPr lang="en-AU" sz="2000" dirty="0" err="1" smtClean="0"/>
              <a:t>C</a:t>
            </a:r>
            <a:r>
              <a:rPr lang="en-AU" sz="2000" baseline="-25000" dirty="0" err="1" smtClean="0"/>
              <a:t>storage</a:t>
            </a:r>
            <a:r>
              <a:rPr lang="en-AU" sz="2000" dirty="0"/>
              <a:t>[i-1</a:t>
            </a:r>
            <a:r>
              <a:rPr lang="en-AU" sz="2000" dirty="0" smtClean="0"/>
              <a:t>] * a</a:t>
            </a:r>
            <a:r>
              <a:rPr lang="en-AU" sz="2000" baseline="-25000" dirty="0" smtClean="0"/>
              <a:t>s</a:t>
            </a:r>
            <a:r>
              <a:rPr lang="en-AU" sz="2000" dirty="0"/>
              <a:t>[i-1</a:t>
            </a:r>
            <a:r>
              <a:rPr lang="en-AU" sz="2000" dirty="0" smtClean="0"/>
              <a:t>] * (</a:t>
            </a:r>
            <a:r>
              <a:rPr lang="en-AU" sz="2000" dirty="0"/>
              <a:t>1-Y)</a:t>
            </a:r>
          </a:p>
          <a:p>
            <a:r>
              <a:rPr lang="en-AU" sz="2000" dirty="0" err="1"/>
              <a:t>C</a:t>
            </a:r>
            <a:r>
              <a:rPr lang="en-AU" sz="2000" baseline="-25000" dirty="0" err="1"/>
              <a:t>root</a:t>
            </a:r>
            <a:r>
              <a:rPr lang="en-AU" sz="2000" dirty="0"/>
              <a:t>[</a:t>
            </a:r>
            <a:r>
              <a:rPr lang="en-AU" sz="2000" dirty="0" err="1"/>
              <a:t>i</a:t>
            </a:r>
            <a:r>
              <a:rPr lang="en-AU" sz="2000" dirty="0"/>
              <a:t>] = </a:t>
            </a:r>
            <a:r>
              <a:rPr lang="en-AU" sz="2000" dirty="0" err="1"/>
              <a:t>C</a:t>
            </a:r>
            <a:r>
              <a:rPr lang="en-AU" sz="2000" baseline="-25000" dirty="0" err="1"/>
              <a:t>root</a:t>
            </a:r>
            <a:r>
              <a:rPr lang="en-AU" sz="2000" dirty="0"/>
              <a:t>[i-1] + k[i-1</a:t>
            </a:r>
            <a:r>
              <a:rPr lang="en-AU" sz="2000" dirty="0" smtClean="0"/>
              <a:t>] * </a:t>
            </a:r>
            <a:r>
              <a:rPr lang="en-AU" sz="2000" dirty="0" err="1" smtClean="0"/>
              <a:t>C</a:t>
            </a:r>
            <a:r>
              <a:rPr lang="en-AU" sz="2000" baseline="-25000" dirty="0" err="1" smtClean="0"/>
              <a:t>storage</a:t>
            </a:r>
            <a:r>
              <a:rPr lang="en-AU" sz="2000" dirty="0"/>
              <a:t>[i-1</a:t>
            </a:r>
            <a:r>
              <a:rPr lang="en-AU" sz="2000" dirty="0" smtClean="0"/>
              <a:t>] * (</a:t>
            </a:r>
            <a:r>
              <a:rPr lang="en-AU" sz="2000" dirty="0"/>
              <a:t>1-a</a:t>
            </a:r>
            <a:r>
              <a:rPr lang="en-AU" sz="2000" baseline="-25000" dirty="0"/>
              <a:t>f</a:t>
            </a:r>
            <a:r>
              <a:rPr lang="en-AU" sz="2000" dirty="0"/>
              <a:t>[i-1]-a</a:t>
            </a:r>
            <a:r>
              <a:rPr lang="en-AU" sz="2000" baseline="-25000" dirty="0"/>
              <a:t>s</a:t>
            </a:r>
            <a:r>
              <a:rPr lang="en-AU" sz="2000" dirty="0"/>
              <a:t>[i-1]</a:t>
            </a:r>
            <a:r>
              <a:rPr lang="en-AU" sz="2000" dirty="0" smtClean="0"/>
              <a:t>) * (</a:t>
            </a:r>
            <a:r>
              <a:rPr lang="en-AU" sz="2000" dirty="0"/>
              <a:t>1-Y)</a:t>
            </a:r>
          </a:p>
        </p:txBody>
      </p:sp>
      <p:sp>
        <p:nvSpPr>
          <p:cNvPr id="11" name="Rectangle 10"/>
          <p:cNvSpPr/>
          <p:nvPr/>
        </p:nvSpPr>
        <p:spPr>
          <a:xfrm>
            <a:off x="467544" y="4083918"/>
            <a:ext cx="4572000" cy="1015663"/>
          </a:xfrm>
          <a:prstGeom prst="rect">
            <a:avLst/>
          </a:prstGeom>
        </p:spPr>
        <p:txBody>
          <a:bodyPr>
            <a:spAutoFit/>
          </a:bodyPr>
          <a:lstStyle/>
          <a:p>
            <a:r>
              <a:rPr lang="en-AU" sz="2000" dirty="0" err="1"/>
              <a:t>M</a:t>
            </a:r>
            <a:r>
              <a:rPr lang="en-AU" sz="2000" baseline="-25000" dirty="0" err="1"/>
              <a:t>leaf</a:t>
            </a:r>
            <a:r>
              <a:rPr lang="en-AU" sz="2000" dirty="0"/>
              <a:t>[</a:t>
            </a:r>
            <a:r>
              <a:rPr lang="en-AU" sz="2000" dirty="0" err="1"/>
              <a:t>i</a:t>
            </a:r>
            <a:r>
              <a:rPr lang="en-AU" sz="2000" dirty="0"/>
              <a:t>] = </a:t>
            </a:r>
            <a:r>
              <a:rPr lang="en-AU" sz="2000" dirty="0" err="1"/>
              <a:t>C</a:t>
            </a:r>
            <a:r>
              <a:rPr lang="en-AU" sz="2000" baseline="-25000" dirty="0" err="1"/>
              <a:t>leaf</a:t>
            </a:r>
            <a:r>
              <a:rPr lang="en-AU" sz="2000" dirty="0"/>
              <a:t>[</a:t>
            </a:r>
            <a:r>
              <a:rPr lang="en-AU" sz="2000" dirty="0" err="1"/>
              <a:t>i</a:t>
            </a:r>
            <a:r>
              <a:rPr lang="en-AU" sz="2000" dirty="0"/>
              <a:t>] + </a:t>
            </a:r>
            <a:r>
              <a:rPr lang="en-AU" sz="2000" dirty="0" err="1"/>
              <a:t>S</a:t>
            </a:r>
            <a:r>
              <a:rPr lang="en-AU" sz="2000" baseline="-25000" dirty="0" err="1"/>
              <a:t>leaf</a:t>
            </a:r>
            <a:r>
              <a:rPr lang="en-AU" sz="2000" dirty="0"/>
              <a:t>[</a:t>
            </a:r>
            <a:r>
              <a:rPr lang="en-AU" sz="2000" dirty="0" err="1"/>
              <a:t>i</a:t>
            </a:r>
            <a:r>
              <a:rPr lang="en-AU" sz="2000" dirty="0"/>
              <a:t>]</a:t>
            </a:r>
          </a:p>
          <a:p>
            <a:r>
              <a:rPr lang="en-AU" sz="2000" dirty="0" err="1"/>
              <a:t>M</a:t>
            </a:r>
            <a:r>
              <a:rPr lang="en-AU" sz="2000" baseline="-25000" dirty="0" err="1"/>
              <a:t>stem</a:t>
            </a:r>
            <a:r>
              <a:rPr lang="en-AU" sz="2000" dirty="0"/>
              <a:t>[</a:t>
            </a:r>
            <a:r>
              <a:rPr lang="en-AU" sz="2000" dirty="0" err="1"/>
              <a:t>i</a:t>
            </a:r>
            <a:r>
              <a:rPr lang="en-AU" sz="2000" dirty="0"/>
              <a:t>] = </a:t>
            </a:r>
            <a:r>
              <a:rPr lang="en-AU" sz="2000" dirty="0" err="1"/>
              <a:t>C</a:t>
            </a:r>
            <a:r>
              <a:rPr lang="en-AU" sz="2000" baseline="-25000" dirty="0" err="1"/>
              <a:t>stem</a:t>
            </a:r>
            <a:r>
              <a:rPr lang="en-AU" sz="2000" dirty="0"/>
              <a:t>[</a:t>
            </a:r>
            <a:r>
              <a:rPr lang="en-AU" sz="2000" dirty="0" err="1"/>
              <a:t>i</a:t>
            </a:r>
            <a:r>
              <a:rPr lang="en-AU" sz="2000" dirty="0"/>
              <a:t>] + </a:t>
            </a:r>
            <a:r>
              <a:rPr lang="en-AU" sz="2000" dirty="0" err="1"/>
              <a:t>S</a:t>
            </a:r>
            <a:r>
              <a:rPr lang="en-AU" sz="2000" baseline="-25000" dirty="0" err="1"/>
              <a:t>stem</a:t>
            </a:r>
            <a:r>
              <a:rPr lang="en-AU" sz="2000" dirty="0"/>
              <a:t>[</a:t>
            </a:r>
            <a:r>
              <a:rPr lang="en-AU" sz="2000" dirty="0" err="1"/>
              <a:t>i</a:t>
            </a:r>
            <a:r>
              <a:rPr lang="en-AU" sz="2000" dirty="0"/>
              <a:t>]</a:t>
            </a:r>
          </a:p>
          <a:p>
            <a:r>
              <a:rPr lang="en-AU" sz="2000" dirty="0" err="1"/>
              <a:t>M</a:t>
            </a:r>
            <a:r>
              <a:rPr lang="en-AU" sz="2000" baseline="-25000" dirty="0" err="1"/>
              <a:t>root</a:t>
            </a:r>
            <a:r>
              <a:rPr lang="en-AU" sz="2000" dirty="0"/>
              <a:t>[</a:t>
            </a:r>
            <a:r>
              <a:rPr lang="en-AU" sz="2000" dirty="0" err="1"/>
              <a:t>i</a:t>
            </a:r>
            <a:r>
              <a:rPr lang="en-AU" sz="2000" dirty="0"/>
              <a:t>] = </a:t>
            </a:r>
            <a:r>
              <a:rPr lang="en-AU" sz="2000" dirty="0" err="1"/>
              <a:t>C</a:t>
            </a:r>
            <a:r>
              <a:rPr lang="en-AU" sz="2000" baseline="-25000" dirty="0" err="1"/>
              <a:t>root</a:t>
            </a:r>
            <a:r>
              <a:rPr lang="en-AU" sz="2000" dirty="0"/>
              <a:t>[</a:t>
            </a:r>
            <a:r>
              <a:rPr lang="en-AU" sz="2000" dirty="0" err="1"/>
              <a:t>i</a:t>
            </a:r>
            <a:r>
              <a:rPr lang="en-AU" sz="2000" dirty="0"/>
              <a:t>] + </a:t>
            </a:r>
            <a:r>
              <a:rPr lang="en-AU" sz="2000" dirty="0" err="1"/>
              <a:t>S</a:t>
            </a:r>
            <a:r>
              <a:rPr lang="en-AU" sz="2000" baseline="-25000" dirty="0" err="1"/>
              <a:t>root</a:t>
            </a:r>
            <a:r>
              <a:rPr lang="en-AU" sz="2000" dirty="0"/>
              <a:t>[</a:t>
            </a:r>
            <a:r>
              <a:rPr lang="en-AU" sz="2000" dirty="0" err="1"/>
              <a:t>i</a:t>
            </a:r>
            <a:r>
              <a:rPr lang="en-AU" sz="2000" dirty="0"/>
              <a:t>]</a:t>
            </a:r>
          </a:p>
        </p:txBody>
      </p:sp>
    </p:spTree>
    <p:extLst>
      <p:ext uri="{BB962C8B-B14F-4D97-AF65-F5344CB8AC3E}">
        <p14:creationId xmlns:p14="http://schemas.microsoft.com/office/powerpoint/2010/main" val="3624742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8" grpId="0"/>
      <p:bldP spid="9"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0675" y="38604"/>
            <a:ext cx="8763812" cy="44491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smtClean="0"/>
              <a:t>Data</a:t>
            </a:r>
            <a:endParaRPr lang="en-US" sz="2400" b="1" dirty="0">
              <a:latin typeface="Trebuchet MS" pitchFamily="34" charset="0"/>
            </a:endParaRPr>
          </a:p>
        </p:txBody>
      </p:sp>
      <p:sp>
        <p:nvSpPr>
          <p:cNvPr id="8" name="Rectangle 7"/>
          <p:cNvSpPr/>
          <p:nvPr/>
        </p:nvSpPr>
        <p:spPr>
          <a:xfrm>
            <a:off x="304999" y="834266"/>
            <a:ext cx="3906961" cy="369332"/>
          </a:xfrm>
          <a:prstGeom prst="rect">
            <a:avLst/>
          </a:prstGeom>
        </p:spPr>
        <p:txBody>
          <a:bodyPr wrap="square">
            <a:spAutoFit/>
          </a:bodyPr>
          <a:lstStyle/>
          <a:p>
            <a:r>
              <a:rPr lang="en-AU" dirty="0" smtClean="0"/>
              <a:t>Daily GPP: </a:t>
            </a:r>
            <a:r>
              <a:rPr lang="en-US" dirty="0" smtClean="0"/>
              <a:t>		</a:t>
            </a:r>
          </a:p>
        </p:txBody>
      </p:sp>
      <p:graphicFrame>
        <p:nvGraphicFramePr>
          <p:cNvPr id="3" name="Object 2"/>
          <p:cNvGraphicFramePr>
            <a:graphicFrameLocks noChangeAspect="1"/>
          </p:cNvGraphicFramePr>
          <p:nvPr>
            <p:extLst>
              <p:ext uri="{D42A27DB-BD31-4B8C-83A1-F6EECF244321}">
                <p14:modId xmlns:p14="http://schemas.microsoft.com/office/powerpoint/2010/main" val="1069525471"/>
              </p:ext>
            </p:extLst>
          </p:nvPr>
        </p:nvGraphicFramePr>
        <p:xfrm>
          <a:off x="2051720" y="1095622"/>
          <a:ext cx="2058353" cy="324000"/>
        </p:xfrm>
        <a:graphic>
          <a:graphicData uri="http://schemas.openxmlformats.org/presentationml/2006/ole">
            <mc:AlternateContent xmlns:mc="http://schemas.openxmlformats.org/markup-compatibility/2006">
              <mc:Choice xmlns:v="urn:schemas-microsoft-com:vml" Requires="v">
                <p:oleObj spid="_x0000_s1305" name="Equation" r:id="rId4" imgW="1371600" imgH="215900" progId="Equation.3">
                  <p:embed/>
                </p:oleObj>
              </mc:Choice>
              <mc:Fallback>
                <p:oleObj name="Equation" r:id="rId4" imgW="1371600" imgH="215900" progId="Equation.3">
                  <p:embed/>
                  <p:pic>
                    <p:nvPicPr>
                      <p:cNvPr id="0" name=""/>
                      <p:cNvPicPr/>
                      <p:nvPr/>
                    </p:nvPicPr>
                    <p:blipFill>
                      <a:blip r:embed="rId5"/>
                      <a:stretch>
                        <a:fillRect/>
                      </a:stretch>
                    </p:blipFill>
                    <p:spPr>
                      <a:xfrm>
                        <a:off x="2051720" y="1095622"/>
                        <a:ext cx="2058353" cy="324000"/>
                      </a:xfrm>
                      <a:prstGeom prst="rect">
                        <a:avLst/>
                      </a:prstGeom>
                    </p:spPr>
                  </p:pic>
                </p:oleObj>
              </mc:Fallback>
            </mc:AlternateContent>
          </a:graphicData>
        </a:graphic>
      </p:graphicFrame>
      <p:sp>
        <p:nvSpPr>
          <p:cNvPr id="6" name="Rectangle 5"/>
          <p:cNvSpPr/>
          <p:nvPr/>
        </p:nvSpPr>
        <p:spPr>
          <a:xfrm>
            <a:off x="25284" y="1923678"/>
            <a:ext cx="4464496" cy="1200329"/>
          </a:xfrm>
          <a:prstGeom prst="rect">
            <a:avLst/>
          </a:prstGeom>
        </p:spPr>
        <p:txBody>
          <a:bodyPr wrap="square">
            <a:spAutoFit/>
          </a:bodyPr>
          <a:lstStyle/>
          <a:p>
            <a:r>
              <a:rPr lang="en-AU" dirty="0" err="1" smtClean="0"/>
              <a:t>Cday</a:t>
            </a:r>
            <a:r>
              <a:rPr lang="en-AU" dirty="0"/>
              <a:t>(t</a:t>
            </a:r>
            <a:r>
              <a:rPr lang="en-AU" dirty="0" smtClean="0"/>
              <a:t>) = modelled daily gross C gain using coupled </a:t>
            </a:r>
            <a:r>
              <a:rPr lang="en-US" dirty="0" smtClean="0"/>
              <a:t>photosynthesis </a:t>
            </a:r>
            <a:r>
              <a:rPr lang="en-US" dirty="0"/>
              <a:t>- </a:t>
            </a:r>
            <a:r>
              <a:rPr lang="en-US" dirty="0" err="1"/>
              <a:t>stomatal</a:t>
            </a:r>
            <a:r>
              <a:rPr lang="en-US" dirty="0"/>
              <a:t> </a:t>
            </a:r>
            <a:r>
              <a:rPr lang="en-US" dirty="0" smtClean="0"/>
              <a:t>conductance </a:t>
            </a:r>
            <a:r>
              <a:rPr lang="en-US" dirty="0"/>
              <a:t>model </a:t>
            </a:r>
            <a:r>
              <a:rPr lang="en-US" dirty="0" smtClean="0"/>
              <a:t>and fitting </a:t>
            </a:r>
            <a:r>
              <a:rPr lang="en-US" dirty="0"/>
              <a:t>with the '</a:t>
            </a:r>
            <a:r>
              <a:rPr lang="en-US" dirty="0" err="1"/>
              <a:t>plantecophys</a:t>
            </a:r>
            <a:r>
              <a:rPr lang="en-US" dirty="0"/>
              <a:t>' </a:t>
            </a:r>
            <a:r>
              <a:rPr lang="en-US" dirty="0" smtClean="0"/>
              <a:t>package</a:t>
            </a:r>
            <a:r>
              <a:rPr lang="en-AU" dirty="0" smtClean="0"/>
              <a:t> </a:t>
            </a:r>
          </a:p>
        </p:txBody>
      </p:sp>
      <p:sp>
        <p:nvSpPr>
          <p:cNvPr id="7" name="Rectangle 6"/>
          <p:cNvSpPr/>
          <p:nvPr/>
        </p:nvSpPr>
        <p:spPr>
          <a:xfrm>
            <a:off x="15072" y="3147814"/>
            <a:ext cx="4411017" cy="646331"/>
          </a:xfrm>
          <a:prstGeom prst="rect">
            <a:avLst/>
          </a:prstGeom>
        </p:spPr>
        <p:txBody>
          <a:bodyPr wrap="square">
            <a:spAutoFit/>
          </a:bodyPr>
          <a:lstStyle/>
          <a:p>
            <a:r>
              <a:rPr lang="en-AU" dirty="0" err="1" smtClean="0"/>
              <a:t>σ</a:t>
            </a:r>
            <a:r>
              <a:rPr lang="en-AU" baseline="-25000" dirty="0" err="1" smtClean="0"/>
              <a:t>s</a:t>
            </a:r>
            <a:r>
              <a:rPr lang="en-AU" baseline="-25000" dirty="0" smtClean="0"/>
              <a:t> </a:t>
            </a:r>
            <a:r>
              <a:rPr lang="en-AU" dirty="0" smtClean="0"/>
              <a:t>= self shading factor which is a linear function of LA</a:t>
            </a:r>
          </a:p>
        </p:txBody>
      </p:sp>
      <p:graphicFrame>
        <p:nvGraphicFramePr>
          <p:cNvPr id="5" name="Object 4"/>
          <p:cNvGraphicFramePr>
            <a:graphicFrameLocks noChangeAspect="1"/>
          </p:cNvGraphicFramePr>
          <p:nvPr>
            <p:extLst>
              <p:ext uri="{D42A27DB-BD31-4B8C-83A1-F6EECF244321}">
                <p14:modId xmlns:p14="http://schemas.microsoft.com/office/powerpoint/2010/main" val="273449348"/>
              </p:ext>
            </p:extLst>
          </p:nvPr>
        </p:nvGraphicFramePr>
        <p:xfrm>
          <a:off x="2267743" y="1455662"/>
          <a:ext cx="1353177" cy="324000"/>
        </p:xfrm>
        <a:graphic>
          <a:graphicData uri="http://schemas.openxmlformats.org/presentationml/2006/ole">
            <mc:AlternateContent xmlns:mc="http://schemas.openxmlformats.org/markup-compatibility/2006">
              <mc:Choice xmlns:v="urn:schemas-microsoft-com:vml" Requires="v">
                <p:oleObj spid="_x0000_s1306" name="Equation" r:id="rId6" imgW="901700" imgH="215900" progId="Equation.3">
                  <p:embed/>
                </p:oleObj>
              </mc:Choice>
              <mc:Fallback>
                <p:oleObj name="Equation" r:id="rId6" imgW="901700" imgH="215900" progId="Equation.3">
                  <p:embed/>
                  <p:pic>
                    <p:nvPicPr>
                      <p:cNvPr id="0" name=""/>
                      <p:cNvPicPr/>
                      <p:nvPr/>
                    </p:nvPicPr>
                    <p:blipFill>
                      <a:blip r:embed="rId7"/>
                      <a:stretch>
                        <a:fillRect/>
                      </a:stretch>
                    </p:blipFill>
                    <p:spPr>
                      <a:xfrm>
                        <a:off x="2267743" y="1455662"/>
                        <a:ext cx="1353177" cy="324000"/>
                      </a:xfrm>
                      <a:prstGeom prst="rect">
                        <a:avLst/>
                      </a:prstGeom>
                    </p:spPr>
                  </p:pic>
                </p:oleObj>
              </mc:Fallback>
            </mc:AlternateContent>
          </a:graphicData>
        </a:graphic>
      </p:graphicFrame>
      <p:sp>
        <p:nvSpPr>
          <p:cNvPr id="9" name="Rectangle 8"/>
          <p:cNvSpPr/>
          <p:nvPr/>
        </p:nvSpPr>
        <p:spPr>
          <a:xfrm>
            <a:off x="0" y="3795886"/>
            <a:ext cx="4411017" cy="923330"/>
          </a:xfrm>
          <a:prstGeom prst="rect">
            <a:avLst/>
          </a:prstGeom>
        </p:spPr>
        <p:txBody>
          <a:bodyPr wrap="square">
            <a:spAutoFit/>
          </a:bodyPr>
          <a:lstStyle/>
          <a:p>
            <a:r>
              <a:rPr lang="en-AU" i="1" dirty="0" smtClean="0"/>
              <a:t>b</a:t>
            </a:r>
            <a:r>
              <a:rPr lang="en-AU" baseline="-25000" dirty="0" smtClean="0"/>
              <a:t> </a:t>
            </a:r>
            <a:r>
              <a:rPr lang="en-AU" dirty="0" smtClean="0"/>
              <a:t>and</a:t>
            </a:r>
            <a:r>
              <a:rPr lang="en-AU" baseline="-25000" dirty="0" smtClean="0"/>
              <a:t> </a:t>
            </a:r>
            <a:r>
              <a:rPr lang="en-AU" i="1" dirty="0" err="1" smtClean="0"/>
              <a:t>i</a:t>
            </a:r>
            <a:r>
              <a:rPr lang="en-AU" dirty="0" smtClean="0"/>
              <a:t> (intercept) were calculated using ‘</a:t>
            </a:r>
            <a:r>
              <a:rPr lang="en-AU" dirty="0" err="1" smtClean="0"/>
              <a:t>YplantQMC</a:t>
            </a:r>
            <a:r>
              <a:rPr lang="en-AU" dirty="0" smtClean="0"/>
              <a:t>’ package for individual treatment</a:t>
            </a:r>
          </a:p>
        </p:txBody>
      </p:sp>
      <p:sp>
        <p:nvSpPr>
          <p:cNvPr id="39" name="Rectangle 38"/>
          <p:cNvSpPr/>
          <p:nvPr/>
        </p:nvSpPr>
        <p:spPr>
          <a:xfrm>
            <a:off x="4499992" y="1707654"/>
            <a:ext cx="1152128" cy="72119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42" name="Donut 41"/>
          <p:cNvSpPr/>
          <p:nvPr/>
        </p:nvSpPr>
        <p:spPr>
          <a:xfrm>
            <a:off x="4499992" y="1419622"/>
            <a:ext cx="936104" cy="936104"/>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cap="all">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grpSp>
        <p:nvGrpSpPr>
          <p:cNvPr id="64" name="Group 63"/>
          <p:cNvGrpSpPr/>
          <p:nvPr/>
        </p:nvGrpSpPr>
        <p:grpSpPr>
          <a:xfrm>
            <a:off x="4644008" y="735718"/>
            <a:ext cx="4427984" cy="2886422"/>
            <a:chOff x="4716016" y="735718"/>
            <a:chExt cx="4427984" cy="2886422"/>
          </a:xfrm>
        </p:grpSpPr>
        <p:grpSp>
          <p:nvGrpSpPr>
            <p:cNvPr id="12" name="Group 11"/>
            <p:cNvGrpSpPr/>
            <p:nvPr/>
          </p:nvGrpSpPr>
          <p:grpSpPr>
            <a:xfrm>
              <a:off x="5328416" y="1588024"/>
              <a:ext cx="1406252" cy="507978"/>
              <a:chOff x="3995936" y="3723878"/>
              <a:chExt cx="1778496" cy="557922"/>
            </a:xfrm>
          </p:grpSpPr>
          <p:sp>
            <p:nvSpPr>
              <p:cNvPr id="35" name="Rectangle 34"/>
              <p:cNvSpPr/>
              <p:nvPr/>
            </p:nvSpPr>
            <p:spPr>
              <a:xfrm>
                <a:off x="4458759" y="3867894"/>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C</a:t>
                </a:r>
                <a:r>
                  <a:rPr lang="en-US" sz="1600" baseline="-25000" dirty="0" err="1" smtClean="0">
                    <a:solidFill>
                      <a:schemeClr val="tx1"/>
                    </a:solidFill>
                  </a:rPr>
                  <a:t>storage</a:t>
                </a:r>
                <a:endParaRPr lang="en-US" sz="1600" baseline="-25000" dirty="0">
                  <a:solidFill>
                    <a:schemeClr val="tx1"/>
                  </a:solidFill>
                </a:endParaRPr>
              </a:p>
            </p:txBody>
          </p:sp>
          <p:cxnSp>
            <p:nvCxnSpPr>
              <p:cNvPr id="36" name="Straight Arrow Connector 35"/>
              <p:cNvCxnSpPr>
                <a:stCxn id="31" idx="3"/>
                <a:endCxn id="35" idx="1"/>
              </p:cNvCxnSpPr>
              <p:nvPr/>
            </p:nvCxnSpPr>
            <p:spPr>
              <a:xfrm>
                <a:off x="3995936" y="4037062"/>
                <a:ext cx="46282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5364088" y="3723878"/>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k</a:t>
                </a:r>
                <a:endParaRPr lang="en-US" sz="1600" baseline="-25000" dirty="0">
                  <a:solidFill>
                    <a:schemeClr val="tx1"/>
                  </a:solidFill>
                </a:endParaRPr>
              </a:p>
            </p:txBody>
          </p:sp>
          <p:sp>
            <p:nvSpPr>
              <p:cNvPr id="38" name="Collate 37"/>
              <p:cNvSpPr/>
              <p:nvPr/>
            </p:nvSpPr>
            <p:spPr>
              <a:xfrm>
                <a:off x="5652120" y="377774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pSp>
          <p:nvGrpSpPr>
            <p:cNvPr id="13" name="Group 12"/>
            <p:cNvGrpSpPr/>
            <p:nvPr/>
          </p:nvGrpSpPr>
          <p:grpSpPr>
            <a:xfrm>
              <a:off x="4716016" y="735718"/>
              <a:ext cx="609141" cy="1291479"/>
              <a:chOff x="683568" y="1203598"/>
              <a:chExt cx="770384" cy="1418456"/>
            </a:xfrm>
          </p:grpSpPr>
          <p:sp>
            <p:nvSpPr>
              <p:cNvPr id="31" name="Rectangle 30"/>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GPP</a:t>
                </a:r>
                <a:endParaRPr lang="en-US" sz="1600" dirty="0">
                  <a:solidFill>
                    <a:schemeClr val="tx1"/>
                  </a:solidFill>
                </a:endParaRPr>
              </a:p>
            </p:txBody>
          </p:sp>
          <p:cxnSp>
            <p:nvCxnSpPr>
              <p:cNvPr id="32" name="Straight Arrow Connector 31"/>
              <p:cNvCxnSpPr>
                <a:stCxn id="31"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683568" y="1419622"/>
                <a:ext cx="560989"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R</a:t>
                </a:r>
                <a:r>
                  <a:rPr lang="en-US" sz="1600" baseline="-25000" dirty="0" smtClean="0">
                    <a:solidFill>
                      <a:schemeClr val="tx1"/>
                    </a:solidFill>
                  </a:rPr>
                  <a:t>a</a:t>
                </a:r>
                <a:endParaRPr lang="en-US" sz="1600" baseline="-25000" dirty="0">
                  <a:solidFill>
                    <a:schemeClr val="tx1"/>
                  </a:solidFill>
                </a:endParaRPr>
              </a:p>
            </p:txBody>
          </p:sp>
          <p:sp>
            <p:nvSpPr>
              <p:cNvPr id="34" name="Collate 33"/>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pSp>
          <p:nvGrpSpPr>
            <p:cNvPr id="63" name="Group 62"/>
            <p:cNvGrpSpPr/>
            <p:nvPr/>
          </p:nvGrpSpPr>
          <p:grpSpPr>
            <a:xfrm>
              <a:off x="6434544" y="1012547"/>
              <a:ext cx="2709456" cy="2609593"/>
              <a:chOff x="6434544" y="1012547"/>
              <a:chExt cx="2709456" cy="2609593"/>
            </a:xfrm>
          </p:grpSpPr>
          <p:grpSp>
            <p:nvGrpSpPr>
              <p:cNvPr id="14" name="Group 13"/>
              <p:cNvGrpSpPr/>
              <p:nvPr/>
            </p:nvGrpSpPr>
            <p:grpSpPr>
              <a:xfrm>
                <a:off x="7067017" y="1491630"/>
                <a:ext cx="2076983" cy="2130510"/>
                <a:chOff x="1134996" y="1275606"/>
                <a:chExt cx="2626774" cy="2339980"/>
              </a:xfrm>
            </p:grpSpPr>
            <p:sp>
              <p:nvSpPr>
                <p:cNvPr id="15" name="Rectangle 14"/>
                <p:cNvSpPr/>
                <p:nvPr/>
              </p:nvSpPr>
              <p:spPr>
                <a:xfrm>
                  <a:off x="196157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C</a:t>
                  </a:r>
                  <a:r>
                    <a:rPr lang="en-US" sz="1600" baseline="-25000" dirty="0" smtClean="0">
                      <a:solidFill>
                        <a:schemeClr val="tx1"/>
                      </a:solidFill>
                    </a:rPr>
                    <a:t>r</a:t>
                  </a:r>
                  <a:endParaRPr lang="en-US" sz="1600" baseline="-25000" dirty="0">
                    <a:solidFill>
                      <a:schemeClr val="tx1"/>
                    </a:solidFill>
                  </a:endParaRPr>
                </a:p>
              </p:txBody>
            </p:sp>
            <p:sp>
              <p:nvSpPr>
                <p:cNvPr id="16" name="Rectangle 15"/>
                <p:cNvSpPr/>
                <p:nvPr/>
              </p:nvSpPr>
              <p:spPr>
                <a:xfrm>
                  <a:off x="196157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C</a:t>
                  </a:r>
                  <a:r>
                    <a:rPr lang="en-US" sz="1600" baseline="-25000" dirty="0" err="1">
                      <a:solidFill>
                        <a:schemeClr val="tx1"/>
                      </a:solidFill>
                    </a:rPr>
                    <a:t>f</a:t>
                  </a:r>
                  <a:endParaRPr lang="en-US" sz="1600" baseline="-25000" dirty="0">
                    <a:solidFill>
                      <a:schemeClr val="tx1"/>
                    </a:solidFill>
                  </a:endParaRPr>
                </a:p>
              </p:txBody>
            </p:sp>
            <p:sp>
              <p:nvSpPr>
                <p:cNvPr id="17" name="Rectangle 16"/>
                <p:cNvSpPr/>
                <p:nvPr/>
              </p:nvSpPr>
              <p:spPr>
                <a:xfrm>
                  <a:off x="196157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C</a:t>
                  </a:r>
                  <a:r>
                    <a:rPr lang="en-US" sz="1600" baseline="-25000" dirty="0">
                      <a:solidFill>
                        <a:schemeClr val="tx1"/>
                      </a:solidFill>
                    </a:rPr>
                    <a:t>s</a:t>
                  </a:r>
                </a:p>
              </p:txBody>
            </p:sp>
            <p:cxnSp>
              <p:nvCxnSpPr>
                <p:cNvPr id="18" name="Straight Arrow Connector 37"/>
                <p:cNvCxnSpPr>
                  <a:endCxn id="17" idx="1"/>
                </p:cNvCxnSpPr>
                <p:nvPr/>
              </p:nvCxnSpPr>
              <p:spPr>
                <a:xfrm rot="16200000" flipH="1">
                  <a:off x="112090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37"/>
                <p:cNvCxnSpPr>
                  <a:endCxn id="16" idx="1"/>
                </p:cNvCxnSpPr>
                <p:nvPr/>
              </p:nvCxnSpPr>
              <p:spPr>
                <a:xfrm rot="5400000" flipH="1" flipV="1">
                  <a:off x="114605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0" name="Collate 19"/>
                <p:cNvSpPr/>
                <p:nvPr/>
              </p:nvSpPr>
              <p:spPr>
                <a:xfrm>
                  <a:off x="152952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21" name="Collate 20"/>
                <p:cNvSpPr/>
                <p:nvPr/>
              </p:nvSpPr>
              <p:spPr>
                <a:xfrm>
                  <a:off x="152952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22" name="Collate 21"/>
                <p:cNvSpPr/>
                <p:nvPr/>
              </p:nvSpPr>
              <p:spPr>
                <a:xfrm>
                  <a:off x="152952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23" name="Rectangle 22"/>
                <p:cNvSpPr/>
                <p:nvPr/>
              </p:nvSpPr>
              <p:spPr>
                <a:xfrm>
                  <a:off x="1134996" y="1279168"/>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a</a:t>
                  </a:r>
                  <a:r>
                    <a:rPr lang="en-US" sz="1600" baseline="-25000" dirty="0" err="1" smtClean="0">
                      <a:solidFill>
                        <a:schemeClr val="tx1"/>
                      </a:solidFill>
                    </a:rPr>
                    <a:t>f</a:t>
                  </a:r>
                  <a:endParaRPr lang="en-US" sz="1600" baseline="-25000" dirty="0">
                    <a:solidFill>
                      <a:schemeClr val="tx1"/>
                    </a:solidFill>
                  </a:endParaRPr>
                </a:p>
              </p:txBody>
            </p:sp>
            <p:sp>
              <p:nvSpPr>
                <p:cNvPr id="24" name="Rectangle 23"/>
                <p:cNvSpPr/>
                <p:nvPr/>
              </p:nvSpPr>
              <p:spPr>
                <a:xfrm>
                  <a:off x="1134996" y="2121561"/>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a</a:t>
                  </a:r>
                  <a:r>
                    <a:rPr lang="en-US" sz="1600" baseline="-25000" dirty="0" err="1" smtClean="0">
                      <a:solidFill>
                        <a:schemeClr val="tx1"/>
                      </a:solidFill>
                    </a:rPr>
                    <a:t>r</a:t>
                  </a:r>
                  <a:endParaRPr lang="en-US" sz="1600" baseline="-25000" dirty="0">
                    <a:solidFill>
                      <a:schemeClr val="tx1"/>
                    </a:solidFill>
                  </a:endParaRPr>
                </a:p>
              </p:txBody>
            </p:sp>
            <p:sp>
              <p:nvSpPr>
                <p:cNvPr id="25" name="Rectangle 24"/>
                <p:cNvSpPr/>
                <p:nvPr/>
              </p:nvSpPr>
              <p:spPr>
                <a:xfrm>
                  <a:off x="1134996" y="3057664"/>
                  <a:ext cx="462972"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a</a:t>
                  </a:r>
                  <a:r>
                    <a:rPr lang="en-US" sz="1600" baseline="-25000" dirty="0" smtClean="0">
                      <a:solidFill>
                        <a:schemeClr val="tx1"/>
                      </a:solidFill>
                    </a:rPr>
                    <a:t>s</a:t>
                  </a:r>
                  <a:endParaRPr lang="en-US" sz="1600" baseline="-25000" dirty="0">
                    <a:solidFill>
                      <a:schemeClr val="tx1"/>
                    </a:solidFill>
                  </a:endParaRPr>
                </a:p>
              </p:txBody>
            </p:sp>
            <p:sp>
              <p:nvSpPr>
                <p:cNvPr id="26" name="Collate 25"/>
                <p:cNvSpPr/>
                <p:nvPr/>
              </p:nvSpPr>
              <p:spPr>
                <a:xfrm>
                  <a:off x="275365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27" name="Rectangle 26"/>
                <p:cNvSpPr/>
                <p:nvPr/>
              </p:nvSpPr>
              <p:spPr>
                <a:xfrm>
                  <a:off x="2369172" y="1275606"/>
                  <a:ext cx="452931"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s</a:t>
                  </a:r>
                  <a:r>
                    <a:rPr lang="en-US" sz="1600" baseline="-25000" dirty="0" err="1">
                      <a:solidFill>
                        <a:schemeClr val="tx1"/>
                      </a:solidFill>
                    </a:rPr>
                    <a:t>f</a:t>
                  </a:r>
                  <a:endParaRPr lang="en-US" sz="1600" baseline="-25000" dirty="0">
                    <a:solidFill>
                      <a:schemeClr val="tx1"/>
                    </a:solidFill>
                  </a:endParaRPr>
                </a:p>
              </p:txBody>
            </p:sp>
            <p:sp>
              <p:nvSpPr>
                <p:cNvPr id="29" name="Rectangle 28"/>
                <p:cNvSpPr/>
                <p:nvPr/>
              </p:nvSpPr>
              <p:spPr>
                <a:xfrm>
                  <a:off x="3257714"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C</a:t>
                  </a:r>
                  <a:r>
                    <a:rPr lang="en-US" sz="1600" baseline="-25000" dirty="0" smtClean="0">
                      <a:solidFill>
                        <a:schemeClr val="tx1"/>
                      </a:solidFill>
                    </a:rPr>
                    <a:t>lit</a:t>
                  </a:r>
                  <a:endParaRPr lang="en-US" sz="1600" baseline="-25000" dirty="0">
                    <a:solidFill>
                      <a:schemeClr val="tx1"/>
                    </a:solidFill>
                  </a:endParaRPr>
                </a:p>
              </p:txBody>
            </p:sp>
            <p:cxnSp>
              <p:nvCxnSpPr>
                <p:cNvPr id="30" name="Straight Arrow Connector 29"/>
                <p:cNvCxnSpPr>
                  <a:stCxn id="16" idx="3"/>
                </p:cNvCxnSpPr>
                <p:nvPr/>
              </p:nvCxnSpPr>
              <p:spPr>
                <a:xfrm flipV="1">
                  <a:off x="2465626" y="1563638"/>
                  <a:ext cx="810230" cy="701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46" name="Elbow Connector 45"/>
              <p:cNvCxnSpPr>
                <a:stCxn id="35" idx="3"/>
                <a:endCxn id="15" idx="1"/>
              </p:cNvCxnSpPr>
              <p:nvPr/>
            </p:nvCxnSpPr>
            <p:spPr>
              <a:xfrm>
                <a:off x="6434544" y="1873173"/>
                <a:ext cx="1286043" cy="673832"/>
              </a:xfrm>
              <a:prstGeom prst="bentConnector3">
                <a:avLst>
                  <a:gd name="adj1" fmla="val 3424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7" name="Elbow Connector 46"/>
              <p:cNvCxnSpPr>
                <a:stCxn id="35" idx="3"/>
                <a:endCxn id="54" idx="1"/>
              </p:cNvCxnSpPr>
              <p:nvPr/>
            </p:nvCxnSpPr>
            <p:spPr>
              <a:xfrm flipV="1">
                <a:off x="6434544" y="1166572"/>
                <a:ext cx="873760" cy="706601"/>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4" name="Rectangle 53"/>
              <p:cNvSpPr/>
              <p:nvPr/>
            </p:nvSpPr>
            <p:spPr>
              <a:xfrm>
                <a:off x="7308304" y="1012547"/>
                <a:ext cx="740175" cy="308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R</a:t>
                </a:r>
                <a:r>
                  <a:rPr lang="en-US" sz="1600" baseline="-25000" dirty="0" err="1" smtClean="0">
                    <a:solidFill>
                      <a:schemeClr val="tx1"/>
                    </a:solidFill>
                  </a:rPr>
                  <a:t>growth</a:t>
                </a:r>
                <a:endParaRPr lang="en-US" sz="1600" baseline="-25000" dirty="0">
                  <a:solidFill>
                    <a:schemeClr val="tx1"/>
                  </a:solidFill>
                </a:endParaRPr>
              </a:p>
            </p:txBody>
          </p:sp>
          <p:sp>
            <p:nvSpPr>
              <p:cNvPr id="59" name="Rectangle 58"/>
              <p:cNvSpPr/>
              <p:nvPr/>
            </p:nvSpPr>
            <p:spPr>
              <a:xfrm>
                <a:off x="6597288" y="1125082"/>
                <a:ext cx="324458" cy="308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Y</a:t>
                </a:r>
                <a:endParaRPr lang="en-US" sz="1600" baseline="-25000" dirty="0">
                  <a:solidFill>
                    <a:schemeClr val="tx1"/>
                  </a:solidFill>
                </a:endParaRPr>
              </a:p>
            </p:txBody>
          </p:sp>
          <p:sp>
            <p:nvSpPr>
              <p:cNvPr id="60" name="Rectangle 59"/>
              <p:cNvSpPr/>
              <p:nvPr/>
            </p:nvSpPr>
            <p:spPr>
              <a:xfrm>
                <a:off x="6466784" y="2211711"/>
                <a:ext cx="468474" cy="288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1-Y</a:t>
                </a:r>
                <a:endParaRPr lang="en-US" sz="1600" baseline="-25000" dirty="0">
                  <a:solidFill>
                    <a:schemeClr val="tx1"/>
                  </a:solidFill>
                </a:endParaRPr>
              </a:p>
            </p:txBody>
          </p:sp>
        </p:grpSp>
      </p:grpSp>
      <p:grpSp>
        <p:nvGrpSpPr>
          <p:cNvPr id="44" name="Group 43"/>
          <p:cNvGrpSpPr/>
          <p:nvPr/>
        </p:nvGrpSpPr>
        <p:grpSpPr>
          <a:xfrm>
            <a:off x="4716016" y="3507854"/>
            <a:ext cx="4248472" cy="1418456"/>
            <a:chOff x="3491880" y="2931790"/>
            <a:chExt cx="5112568" cy="1922512"/>
          </a:xfrm>
        </p:grpSpPr>
        <p:cxnSp>
          <p:nvCxnSpPr>
            <p:cNvPr id="45" name="Straight Arrow Connector 44"/>
            <p:cNvCxnSpPr>
              <a:stCxn id="51" idx="3"/>
              <a:endCxn id="57" idx="2"/>
            </p:cNvCxnSpPr>
            <p:nvPr/>
          </p:nvCxnSpPr>
          <p:spPr>
            <a:xfrm flipV="1">
              <a:off x="5004048" y="3686391"/>
              <a:ext cx="504056" cy="148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57" idx="6"/>
              <a:endCxn id="52" idx="1"/>
            </p:cNvCxnSpPr>
            <p:nvPr/>
          </p:nvCxnSpPr>
          <p:spPr>
            <a:xfrm>
              <a:off x="6660232" y="3686391"/>
              <a:ext cx="539552" cy="148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9" name="Rectangle 48"/>
            <p:cNvSpPr/>
            <p:nvPr/>
          </p:nvSpPr>
          <p:spPr>
            <a:xfrm>
              <a:off x="3779912" y="2931790"/>
              <a:ext cx="93610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Input</a:t>
              </a:r>
              <a:endParaRPr lang="en-US" sz="1600" baseline="-25000" dirty="0">
                <a:solidFill>
                  <a:schemeClr val="tx1"/>
                </a:solidFill>
              </a:endParaRPr>
            </a:p>
          </p:txBody>
        </p:sp>
        <p:sp>
          <p:nvSpPr>
            <p:cNvPr id="50" name="Rectangle 49"/>
            <p:cNvSpPr/>
            <p:nvPr/>
          </p:nvSpPr>
          <p:spPr>
            <a:xfrm>
              <a:off x="7380312" y="2931790"/>
              <a:ext cx="93610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Output</a:t>
              </a:r>
              <a:endParaRPr lang="en-US" sz="1600" baseline="-25000" dirty="0">
                <a:solidFill>
                  <a:schemeClr val="tx1"/>
                </a:solidFill>
              </a:endParaRPr>
            </a:p>
          </p:txBody>
        </p:sp>
        <p:sp>
          <p:nvSpPr>
            <p:cNvPr id="51" name="Rectangle 50"/>
            <p:cNvSpPr/>
            <p:nvPr/>
          </p:nvSpPr>
          <p:spPr>
            <a:xfrm>
              <a:off x="3491880" y="3291830"/>
              <a:ext cx="1512168" cy="79208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Measurements</a:t>
              </a:r>
            </a:p>
            <a:p>
              <a:pPr algn="ctr"/>
              <a:r>
                <a:rPr lang="en-US" sz="1200" dirty="0" smtClean="0">
                  <a:solidFill>
                    <a:schemeClr val="tx1"/>
                  </a:solidFill>
                </a:rPr>
                <a:t>State variables</a:t>
              </a:r>
            </a:p>
            <a:p>
              <a:pPr algn="ctr"/>
              <a:r>
                <a:rPr lang="en-US" sz="1200" dirty="0" smtClean="0">
                  <a:solidFill>
                    <a:schemeClr val="tx1"/>
                  </a:solidFill>
                </a:rPr>
                <a:t>Parameters</a:t>
              </a:r>
              <a:endParaRPr lang="en-US" sz="1200" dirty="0">
                <a:solidFill>
                  <a:schemeClr val="tx1"/>
                </a:solidFill>
              </a:endParaRPr>
            </a:p>
          </p:txBody>
        </p:sp>
        <p:sp>
          <p:nvSpPr>
            <p:cNvPr id="52" name="Rectangle 51"/>
            <p:cNvSpPr/>
            <p:nvPr/>
          </p:nvSpPr>
          <p:spPr>
            <a:xfrm>
              <a:off x="7199784" y="3291830"/>
              <a:ext cx="1404664" cy="79208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Predictions</a:t>
              </a:r>
            </a:p>
            <a:p>
              <a:pPr algn="ctr"/>
              <a:r>
                <a:rPr lang="en-US" sz="1200" dirty="0" smtClean="0">
                  <a:solidFill>
                    <a:schemeClr val="tx1"/>
                  </a:solidFill>
                </a:rPr>
                <a:t>Updated state variables</a:t>
              </a:r>
            </a:p>
          </p:txBody>
        </p:sp>
        <p:grpSp>
          <p:nvGrpSpPr>
            <p:cNvPr id="53" name="Group 52"/>
            <p:cNvGrpSpPr/>
            <p:nvPr/>
          </p:nvGrpSpPr>
          <p:grpSpPr>
            <a:xfrm>
              <a:off x="5508104" y="3402859"/>
              <a:ext cx="1152128" cy="567063"/>
              <a:chOff x="936104" y="144015"/>
              <a:chExt cx="693081" cy="567063"/>
            </a:xfrm>
          </p:grpSpPr>
          <p:sp>
            <p:nvSpPr>
              <p:cNvPr id="57" name="Oval 56"/>
              <p:cNvSpPr/>
              <p:nvPr/>
            </p:nvSpPr>
            <p:spPr>
              <a:xfrm>
                <a:off x="936104" y="144015"/>
                <a:ext cx="693081" cy="567063"/>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8" name="Oval 4"/>
              <p:cNvSpPr/>
              <p:nvPr/>
            </p:nvSpPr>
            <p:spPr>
              <a:xfrm>
                <a:off x="1037603" y="227059"/>
                <a:ext cx="490083" cy="4009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600" kern="1200" dirty="0" smtClean="0">
                    <a:solidFill>
                      <a:schemeClr val="tx1"/>
                    </a:solidFill>
                  </a:rPr>
                  <a:t>Model</a:t>
                </a:r>
                <a:endParaRPr lang="en-US" sz="1600" kern="1200" baseline="-25000" dirty="0"/>
              </a:p>
            </p:txBody>
          </p:sp>
        </p:grpSp>
        <p:sp>
          <p:nvSpPr>
            <p:cNvPr id="55" name="Rectangle 54"/>
            <p:cNvSpPr/>
            <p:nvPr/>
          </p:nvSpPr>
          <p:spPr>
            <a:xfrm>
              <a:off x="5076056" y="4515966"/>
              <a:ext cx="2088232"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Data Assimilation</a:t>
              </a:r>
              <a:endParaRPr lang="en-US" sz="1600" baseline="-25000" dirty="0">
                <a:solidFill>
                  <a:schemeClr val="tx1"/>
                </a:solidFill>
              </a:endParaRPr>
            </a:p>
          </p:txBody>
        </p:sp>
        <p:cxnSp>
          <p:nvCxnSpPr>
            <p:cNvPr id="56" name="Curved Connector 55"/>
            <p:cNvCxnSpPr>
              <a:stCxn id="51" idx="2"/>
              <a:endCxn id="52" idx="2"/>
            </p:cNvCxnSpPr>
            <p:nvPr/>
          </p:nvCxnSpPr>
          <p:spPr>
            <a:xfrm rot="16200000" flipH="1">
              <a:off x="6075040" y="2256842"/>
              <a:ext cx="12700" cy="3654152"/>
            </a:xfrm>
            <a:prstGeom prst="curvedConnector3">
              <a:avLst>
                <a:gd name="adj1" fmla="val 7172449"/>
              </a:avLst>
            </a:prstGeom>
            <a:ln>
              <a:solidFill>
                <a:schemeClr val="tx1"/>
              </a:solidFill>
              <a:headEnd type="arrow"/>
              <a:tailEnd type="arrow"/>
            </a:ln>
          </p:spPr>
          <p:style>
            <a:lnRef idx="2">
              <a:schemeClr val="dk1"/>
            </a:lnRef>
            <a:fillRef idx="0">
              <a:schemeClr val="dk1"/>
            </a:fillRef>
            <a:effectRef idx="1">
              <a:schemeClr val="dk1"/>
            </a:effectRef>
            <a:fontRef idx="minor">
              <a:schemeClr val="tx1"/>
            </a:fontRef>
          </p:style>
        </p:cxnSp>
      </p:grpSp>
      <p:sp>
        <p:nvSpPr>
          <p:cNvPr id="61" name="Rectangle 60"/>
          <p:cNvSpPr/>
          <p:nvPr/>
        </p:nvSpPr>
        <p:spPr>
          <a:xfrm>
            <a:off x="6300192" y="3363838"/>
            <a:ext cx="1152128" cy="72119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62" name="Rectangle 61"/>
          <p:cNvSpPr/>
          <p:nvPr/>
        </p:nvSpPr>
        <p:spPr>
          <a:xfrm>
            <a:off x="323528" y="411510"/>
            <a:ext cx="3960440" cy="461665"/>
          </a:xfrm>
          <a:prstGeom prst="rect">
            <a:avLst/>
          </a:prstGeom>
        </p:spPr>
        <p:txBody>
          <a:bodyPr wrap="square">
            <a:spAutoFit/>
          </a:bodyPr>
          <a:lstStyle/>
          <a:p>
            <a:r>
              <a:rPr lang="en-AU" sz="2400" b="1" dirty="0" smtClean="0"/>
              <a:t>Court’s experiment</a:t>
            </a:r>
            <a:r>
              <a:rPr lang="en-US" sz="2400" b="1" dirty="0" smtClean="0"/>
              <a:t>	</a:t>
            </a:r>
          </a:p>
        </p:txBody>
      </p:sp>
    </p:spTree>
    <p:extLst>
      <p:ext uri="{BB962C8B-B14F-4D97-AF65-F5344CB8AC3E}">
        <p14:creationId xmlns:p14="http://schemas.microsoft.com/office/powerpoint/2010/main" val="13232127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1"/>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44"/>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P spid="7" grpId="0"/>
      <p:bldP spid="9" grpId="0"/>
      <p:bldP spid="39" grpId="0"/>
      <p:bldP spid="42" grpId="0" animBg="1"/>
      <p:bldP spid="61" grpId="0"/>
      <p:bldP spid="61" grpId="1"/>
      <p:bldP spid="6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34276</TotalTime>
  <Words>6289</Words>
  <Application>Microsoft Macintosh PowerPoint</Application>
  <PresentationFormat>On-screen Show (16:9)</PresentationFormat>
  <Paragraphs>824</Paragraphs>
  <Slides>35</Slides>
  <Notes>35</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37" baseType="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Kashif</dc:creator>
  <cp:lastModifiedBy>Kashif Mahmud</cp:lastModifiedBy>
  <cp:revision>301</cp:revision>
  <dcterms:created xsi:type="dcterms:W3CDTF">2015-12-16T06:35:43Z</dcterms:created>
  <dcterms:modified xsi:type="dcterms:W3CDTF">2017-02-01T02:10:48Z</dcterms:modified>
</cp:coreProperties>
</file>